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320" r:id="rId3"/>
    <p:sldId id="321" r:id="rId4"/>
    <p:sldId id="322" r:id="rId5"/>
    <p:sldId id="323" r:id="rId6"/>
    <p:sldId id="324" r:id="rId7"/>
    <p:sldId id="279" r:id="rId8"/>
    <p:sldId id="296" r:id="rId9"/>
    <p:sldId id="287" r:id="rId10"/>
    <p:sldId id="288" r:id="rId11"/>
    <p:sldId id="297" r:id="rId12"/>
    <p:sldId id="290" r:id="rId13"/>
    <p:sldId id="298" r:id="rId14"/>
    <p:sldId id="291" r:id="rId15"/>
    <p:sldId id="299" r:id="rId16"/>
    <p:sldId id="292" r:id="rId17"/>
    <p:sldId id="293" r:id="rId18"/>
    <p:sldId id="300" r:id="rId19"/>
    <p:sldId id="294" r:id="rId20"/>
    <p:sldId id="325" r:id="rId21"/>
    <p:sldId id="295" r:id="rId22"/>
    <p:sldId id="301" r:id="rId23"/>
    <p:sldId id="302" r:id="rId24"/>
    <p:sldId id="303" r:id="rId25"/>
    <p:sldId id="281" r:id="rId26"/>
    <p:sldId id="315" r:id="rId27"/>
    <p:sldId id="304" r:id="rId28"/>
    <p:sldId id="305" r:id="rId29"/>
    <p:sldId id="306" r:id="rId30"/>
    <p:sldId id="311" r:id="rId31"/>
    <p:sldId id="307" r:id="rId32"/>
    <p:sldId id="308" r:id="rId33"/>
    <p:sldId id="267" r:id="rId34"/>
    <p:sldId id="260" r:id="rId35"/>
    <p:sldId id="261" r:id="rId36"/>
    <p:sldId id="262" r:id="rId37"/>
    <p:sldId id="263" r:id="rId38"/>
    <p:sldId id="273" r:id="rId39"/>
    <p:sldId id="310" r:id="rId40"/>
    <p:sldId id="309" r:id="rId41"/>
    <p:sldId id="318" r:id="rId42"/>
    <p:sldId id="312" r:id="rId43"/>
    <p:sldId id="316" r:id="rId44"/>
    <p:sldId id="317" r:id="rId45"/>
    <p:sldId id="274" r:id="rId46"/>
    <p:sldId id="319" r:id="rId47"/>
    <p:sldId id="326" r:id="rId48"/>
    <p:sldId id="327" r:id="rId49"/>
    <p:sldId id="328" r:id="rId50"/>
    <p:sldId id="329" r:id="rId51"/>
    <p:sldId id="330" r:id="rId52"/>
    <p:sldId id="331" r:id="rId53"/>
    <p:sldId id="332" r:id="rId54"/>
    <p:sldId id="277" r:id="rId55"/>
    <p:sldId id="278" r:id="rId56"/>
    <p:sldId id="28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3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56A78C-2F73-48AC-8DD5-F26C39344B1F}" type="datetimeFigureOut">
              <a:rPr lang="en-US" smtClean="0"/>
              <a:t>8/19/14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B22212-7092-4528-AA21-4A24ECA7D7A9}" type="slidenum">
              <a:rPr lang="en-US" smtClean="0"/>
              <a:t>‹#›</a:t>
            </a:fld>
            <a:endParaRPr lang="en-US"/>
          </a:p>
        </p:txBody>
      </p:sp>
    </p:spTree>
    <p:extLst>
      <p:ext uri="{BB962C8B-B14F-4D97-AF65-F5344CB8AC3E}">
        <p14:creationId xmlns:p14="http://schemas.microsoft.com/office/powerpoint/2010/main" val="2455102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C19238-92D2-41FB-907D-3A790731042A}" type="datetimeFigureOut">
              <a:rPr lang="en-US" smtClean="0"/>
              <a:pPr/>
              <a:t>8/19/14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3C77E-7C7C-4C86-BDB5-E4BDE7B2614B}" type="slidenum">
              <a:rPr lang="en-US" smtClean="0"/>
              <a:pPr/>
              <a:t>‹#›</a:t>
            </a:fld>
            <a:endParaRPr lang="en-US"/>
          </a:p>
        </p:txBody>
      </p:sp>
    </p:spTree>
    <p:extLst>
      <p:ext uri="{BB962C8B-B14F-4D97-AF65-F5344CB8AC3E}">
        <p14:creationId xmlns:p14="http://schemas.microsoft.com/office/powerpoint/2010/main" val="224348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Problem-based learning (PBL) is an approach that challenges students to learn through engagement in a real problem. It is a format that simultaneously develops both problem solving strategies and disciplinary knowledge bases and skills</a:t>
            </a:r>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Given the explosion of medical information and new technology, as well as the rapidly changing demands of future medical practice, a new mode and strategy of learning was developed that would better prepare students for professional practice. PBL has spread to over 50 medical schools, and has diffused into many other professional fields including law, economics, architecture, mechanical and civil engineering, as well as in K-12 curricula. And the entire MBA program at Ohio University has been designed as an integrated curriculum using the PBL approach.</a:t>
            </a:r>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Traditional education practices, starting from kindergarten through college, tend to produce students who are often disenchanted and bored with their education. They are faced with a vast amount of information to memorize, much of which seems irrelevant to the world as it exists outside of school. Students often forget much of what they learned, and that which they remember cannot often be applied to the problems and tasks they later face in the business world. Traditional classrooms also do not prepare students to work with others in collaborative team situations. </a:t>
            </a:r>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result: students tend to view education as simply a "rite of passage," a necessary "union card," and an imposed set of hurdles with little relevance to the real world. Education is reduced to acquiring a diploma (merely another commodity to be purchased in the marketplace), and the final grade becomes the overriding concern (rather than learning).</a:t>
            </a:r>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Research in educational psychology has found that traditional educational approaches (e.g., lectures) do not lead to a high rate of knowledge retention. Despite intense efforts on the part of both students and teachers, most material learned through lectures is soon forgotten, and natural problem solving abilities may actually be impaired. </a:t>
            </a:r>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fact, studies have shown that in 90 days students forget 90% of everything they have been told (Smilovitz, 1996). Motivation in such traditional classroom environments is also usually low.</a:t>
            </a:r>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Perhaps one of the greatest advantages of PBL is that students genuinely enjoy the process of learning. PBL is a challenging program which makes studying intriguing for students because they are motivated to learn by a need to understand and solve real clinical problems. The relevance of information learned is readily apparent; students become aware of a need for knowledge as they work to resolve the problems. </a:t>
            </a:r>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In 1996, Dr. Paige Shaughnessy met Program Directors of a Speech-language pathology graduate program in Hong Kong who had designed the entire program in PBL format</a:t>
            </a:r>
          </a:p>
          <a:p>
            <a:r>
              <a:rPr lang="en-US" sz="800" kern="1200" dirty="0" smtClean="0">
                <a:solidFill>
                  <a:schemeClr val="tx1"/>
                </a:solidFill>
                <a:latin typeface="+mn-lt"/>
                <a:ea typeface="+mn-ea"/>
                <a:cs typeface="+mn-cs"/>
              </a:rPr>
              <a:t>Skepticism and curiosity lead to Paige traveling to Hong Kong for 3 days to observe the program</a:t>
            </a:r>
          </a:p>
          <a:p>
            <a:r>
              <a:rPr lang="en-US" sz="800" kern="1200" dirty="0" smtClean="0">
                <a:solidFill>
                  <a:schemeClr val="tx1"/>
                </a:solidFill>
                <a:latin typeface="+mn-lt"/>
                <a:ea typeface="+mn-ea"/>
                <a:cs typeface="+mn-cs"/>
              </a:rPr>
              <a:t>When she returned to the U.S., she was a “PBL believer”.</a:t>
            </a:r>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1997, Paige began teaching every graduate course in her workload in PBL format (she taught a track of 3 courses on adult neurogenics).</a:t>
            </a:r>
          </a:p>
          <a:p>
            <a:pPr lvl="1"/>
            <a:r>
              <a:rPr lang="en-US" sz="1200" kern="1200" dirty="0" smtClean="0">
                <a:solidFill>
                  <a:schemeClr val="tx1"/>
                </a:solidFill>
                <a:latin typeface="+mn-lt"/>
                <a:ea typeface="+mn-ea"/>
                <a:cs typeface="+mn-cs"/>
              </a:rPr>
              <a:t>At the time, she was the only faculty member in the department doing this</a:t>
            </a:r>
          </a:p>
        </p:txBody>
      </p:sp>
      <p:sp>
        <p:nvSpPr>
          <p:cNvPr id="4" name="Slide Number Placeholder 3"/>
          <p:cNvSpPr>
            <a:spLocks noGrp="1"/>
          </p:cNvSpPr>
          <p:nvPr>
            <p:ph type="sldNum" sz="quarter" idx="10"/>
          </p:nvPr>
        </p:nvSpPr>
        <p:spPr/>
        <p:txBody>
          <a:bodyPr/>
          <a:lstStyle/>
          <a:p>
            <a:fld id="{F213C77E-7C7C-4C86-BDB5-E4BDE7B2614B}"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Karen Mainess became interested in using the format in 2008 (Childhood Language Disorders course sequence)</a:t>
            </a:r>
          </a:p>
          <a:p>
            <a:r>
              <a:rPr lang="en-US" sz="1200" kern="1200" dirty="0" smtClean="0">
                <a:solidFill>
                  <a:schemeClr val="tx1"/>
                </a:solidFill>
                <a:latin typeface="+mn-lt"/>
                <a:ea typeface="+mn-ea"/>
                <a:cs typeface="+mn-cs"/>
              </a:rPr>
              <a:t>Followed by Terry Douglas in 2009 (Fluency disorders)</a:t>
            </a:r>
          </a:p>
          <a:p>
            <a:r>
              <a:rPr lang="en-US" sz="1200" kern="1200" dirty="0" smtClean="0">
                <a:solidFill>
                  <a:schemeClr val="tx1"/>
                </a:solidFill>
                <a:latin typeface="+mn-lt"/>
                <a:ea typeface="+mn-ea"/>
                <a:cs typeface="+mn-cs"/>
              </a:rPr>
              <a:t>Jennifer St Clair in 2012 (Speech Sound Disorders)</a:t>
            </a:r>
          </a:p>
          <a:p>
            <a:r>
              <a:rPr lang="en-US" sz="1200" kern="1200" dirty="0" smtClean="0">
                <a:solidFill>
                  <a:schemeClr val="tx1"/>
                </a:solidFill>
                <a:latin typeface="+mn-lt"/>
                <a:ea typeface="+mn-ea"/>
                <a:cs typeface="+mn-cs"/>
              </a:rPr>
              <a:t>Christina Bratlund 2012 (Voice and Swallowing Disorders)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1" u="sng" dirty="0" smtClean="0">
                <a:latin typeface="+mn-lt"/>
              </a:rPr>
              <a:t>Group Meetings/Research</a:t>
            </a:r>
            <a:endParaRPr lang="en-US" dirty="0" smtClean="0">
              <a:latin typeface="+mn-lt"/>
            </a:endParaRPr>
          </a:p>
          <a:p>
            <a:r>
              <a:rPr lang="en-US" dirty="0" smtClean="0">
                <a:latin typeface="+mn-lt"/>
              </a:rPr>
              <a:t>Students are divided into small groups (usually 6 per group), in which they address problems related to adult neurogenic communication disorders. Groups are assigned at the beginning of the academic quarter, with a Facilitator for each group.  Groups meet weekly, according to the class schedule.  Students are expect to spend a significant amount of additional time each week researching learning issues. </a:t>
            </a:r>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by placing students in the active role of problem-solvers confronted with real life</a:t>
            </a:r>
            <a:r>
              <a:rPr lang="en-US" sz="1200" kern="1200" baseline="0" dirty="0" smtClean="0">
                <a:solidFill>
                  <a:schemeClr val="tx1"/>
                </a:solidFill>
                <a:latin typeface="+mn-lt"/>
                <a:ea typeface="+mn-ea"/>
                <a:cs typeface="+mn-cs"/>
              </a:rPr>
              <a:t> clinical cases</a:t>
            </a:r>
            <a:r>
              <a:rPr lang="en-US" sz="1200" kern="1200" dirty="0" smtClean="0">
                <a:solidFill>
                  <a:schemeClr val="tx1"/>
                </a:solidFill>
                <a:latin typeface="+mn-lt"/>
                <a:ea typeface="+mn-ea"/>
                <a:cs typeface="+mn-cs"/>
              </a:rPr>
              <a:t> that simulates the kind of problems they are likely to face as future SLPs. </a:t>
            </a:r>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A Facilitator  is assigned to each group.  </a:t>
            </a:r>
          </a:p>
          <a:p>
            <a:r>
              <a:rPr lang="en-US" sz="800" kern="1200" dirty="0" smtClean="0">
                <a:solidFill>
                  <a:schemeClr val="tx1"/>
                </a:solidFill>
                <a:latin typeface="+mn-lt"/>
                <a:ea typeface="+mn-ea"/>
                <a:cs typeface="+mn-cs"/>
              </a:rPr>
              <a:t>Groups meet weekly, according to the class schedule.</a:t>
            </a:r>
          </a:p>
          <a:p>
            <a:r>
              <a:rPr lang="en-US" sz="800" kern="1200" dirty="0" smtClean="0">
                <a:solidFill>
                  <a:schemeClr val="tx1"/>
                </a:solidFill>
                <a:latin typeface="+mn-lt"/>
                <a:ea typeface="+mn-ea"/>
                <a:cs typeface="+mn-cs"/>
              </a:rPr>
              <a:t>Students are expected to spend a significant amount of additional time each week researching learning issues. </a:t>
            </a:r>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Week One</a:t>
            </a:r>
            <a:r>
              <a:rPr lang="en-US" dirty="0" smtClean="0"/>
              <a:t>: </a:t>
            </a:r>
            <a:r>
              <a:rPr lang="en-US" i="1" dirty="0" smtClean="0"/>
              <a:t>Analysis</a:t>
            </a:r>
            <a:r>
              <a:rPr lang="en-US" dirty="0" smtClean="0"/>
              <a:t> </a:t>
            </a:r>
            <a:r>
              <a:rPr lang="en-US" i="1" dirty="0" smtClean="0"/>
              <a:t>Phase </a:t>
            </a:r>
            <a:r>
              <a:rPr lang="en-US" dirty="0" smtClean="0"/>
              <a:t>— Instructor presents a written description or shows a video of the problem (case).  </a:t>
            </a:r>
          </a:p>
          <a:p>
            <a:pPr>
              <a:buNone/>
            </a:pPr>
            <a:r>
              <a:rPr lang="en-US" dirty="0" smtClean="0"/>
              <a:t>	Using the </a:t>
            </a:r>
            <a:r>
              <a:rPr lang="en-US" b="1" i="1" u="sng" dirty="0" smtClean="0"/>
              <a:t>Case Worksheet</a:t>
            </a:r>
            <a:r>
              <a:rPr lang="en-US" dirty="0" smtClean="0"/>
              <a:t>: </a:t>
            </a:r>
          </a:p>
          <a:p>
            <a:pPr>
              <a:buNone/>
            </a:pPr>
            <a:r>
              <a:rPr lang="en-US" dirty="0" smtClean="0"/>
              <a:t>	(a)	Students work together (Plenary Group) to describe communication skills through observations; </a:t>
            </a:r>
          </a:p>
          <a:p>
            <a:pPr>
              <a:buNone/>
            </a:pPr>
            <a:r>
              <a:rPr lang="en-US" dirty="0" smtClean="0"/>
              <a:t>	(b) 	Students work in small groups (Networking Group) to list the knowledge or skills (learning issues) 	needed to address the problem and to make research assignments on particular learning issues.  </a:t>
            </a:r>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400" b="1" kern="1200" dirty="0" smtClean="0">
                <a:solidFill>
                  <a:schemeClr val="tx1"/>
                </a:solidFill>
                <a:latin typeface="+mn-lt"/>
                <a:ea typeface="+mn-ea"/>
                <a:cs typeface="+mn-cs"/>
              </a:rPr>
              <a:t>Research Phase</a:t>
            </a:r>
          </a:p>
          <a:p>
            <a:pPr lvl="0"/>
            <a:r>
              <a:rPr lang="en-US" sz="800" kern="1200" dirty="0" smtClean="0">
                <a:solidFill>
                  <a:schemeClr val="tx1"/>
                </a:solidFill>
                <a:latin typeface="+mn-lt"/>
                <a:ea typeface="+mn-ea"/>
                <a:cs typeface="+mn-cs"/>
              </a:rPr>
              <a:t>Students conduct independent research in preparation for the next week’s meeting.  By the end of the quarter, students are expected to have covered all of the learning outcomes for the course.</a:t>
            </a:r>
          </a:p>
          <a:p>
            <a:pPr lvl="0"/>
            <a:r>
              <a:rPr lang="en-US" sz="800" kern="1200" dirty="0" smtClean="0">
                <a:solidFill>
                  <a:schemeClr val="tx1"/>
                </a:solidFill>
                <a:latin typeface="+mn-lt"/>
                <a:ea typeface="+mn-ea"/>
                <a:cs typeface="+mn-cs"/>
              </a:rPr>
              <a:t>Students prepare a handout of their research, which is posted on Canvas in preparation for the next class.</a:t>
            </a:r>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400" b="1" dirty="0" smtClean="0">
                <a:latin typeface="+mn-lt"/>
              </a:rPr>
              <a:t>Synthesis and Evaluation Phase</a:t>
            </a:r>
          </a:p>
          <a:p>
            <a:pPr lvl="0"/>
            <a:r>
              <a:rPr lang="en-US" dirty="0" smtClean="0">
                <a:latin typeface="+mn-lt"/>
              </a:rPr>
              <a:t>Students report their findings and discuss learning issues that were researched – Networking Groups. </a:t>
            </a:r>
          </a:p>
          <a:p>
            <a:pPr lvl="0"/>
            <a:r>
              <a:rPr lang="en-US" dirty="0" smtClean="0">
                <a:latin typeface="+mn-lt"/>
              </a:rPr>
              <a:t>Students work together to summarize what they learned and to list issues that still need to be addressed – Networking Groups.</a:t>
            </a:r>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the weekly group meetings, students are expected to pursue competency in specified related skills by completing independent learning activities (ILAs).  Requirements for each ILA are explained in a separate handout., </a:t>
            </a:r>
          </a:p>
          <a:p>
            <a:r>
              <a:rPr lang="en-US" dirty="0" smtClean="0"/>
              <a:t>In general, one (1) ILA must be completed each week</a:t>
            </a:r>
          </a:p>
          <a:p>
            <a:pPr lvl="1"/>
            <a:r>
              <a:rPr lang="en-US" dirty="0" smtClean="0"/>
              <a:t>Because there are 7-8 ILAs in a quarter, there will be some weeks when an ILA is not due</a:t>
            </a:r>
          </a:p>
          <a:p>
            <a:pPr lvl="1"/>
            <a:r>
              <a:rPr lang="en-US" dirty="0" smtClean="0"/>
              <a:t>Students post their ILAs to CANVAS. </a:t>
            </a:r>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Role of the Instructor</a:t>
            </a:r>
            <a:r>
              <a:rPr lang="en-US" dirty="0" smtClean="0"/>
              <a:t> – The role of the Instructor is to present the problem (case) and to guide students through the observations. The Instructor also guides the Facilitators, makes resources available to students, evaluates students’ ILAs, handouts, and final exam, and gives the final grade.</a:t>
            </a:r>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role of the Facilitator is to foster critical thinking, and to guide students in the direction they wish to pursue, as long as all learner outcomes are addressed.  The Facilitator also provides general assistance in locating resources and interpreting original works. </a:t>
            </a:r>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eaLnBrk="1" hangingPunct="1">
              <a:buFont typeface="Arial" pitchFamily="34" charset="0"/>
              <a:buChar char="•"/>
            </a:pPr>
            <a:r>
              <a:rPr lang="en-US" sz="1200" kern="1200" dirty="0" smtClean="0">
                <a:solidFill>
                  <a:schemeClr val="tx1"/>
                </a:solidFill>
                <a:latin typeface="+mn-lt"/>
                <a:ea typeface="+mn-ea"/>
                <a:cs typeface="+mn-cs"/>
              </a:rPr>
              <a:t>Develop skill in observing and characterizing </a:t>
            </a:r>
          </a:p>
          <a:p>
            <a:pPr algn="l" eaLnBrk="1" hangingPunct="1"/>
            <a:r>
              <a:rPr lang="en-US" sz="1200" kern="1200" dirty="0" smtClean="0">
                <a:solidFill>
                  <a:schemeClr val="tx1"/>
                </a:solidFill>
                <a:latin typeface="+mn-lt"/>
                <a:ea typeface="+mn-ea"/>
                <a:cs typeface="+mn-cs"/>
              </a:rPr>
              <a:t>     patterns of communication breakdown</a:t>
            </a:r>
          </a:p>
          <a:p>
            <a:pPr algn="l" eaLnBrk="1" hangingPunct="1"/>
            <a:endParaRPr lang="en-US" sz="1200" kern="1200" dirty="0" smtClean="0">
              <a:solidFill>
                <a:schemeClr val="tx1"/>
              </a:solidFill>
              <a:latin typeface="+mn-lt"/>
              <a:ea typeface="+mn-ea"/>
              <a:cs typeface="+mn-cs"/>
            </a:endParaRPr>
          </a:p>
          <a:p>
            <a:pPr algn="l" eaLnBrk="1" hangingPunct="1">
              <a:buFont typeface="Arial" pitchFamily="34" charset="0"/>
              <a:buChar char="•"/>
            </a:pPr>
            <a:r>
              <a:rPr lang="en-US" sz="1200" kern="1200" dirty="0" smtClean="0">
                <a:solidFill>
                  <a:schemeClr val="tx1"/>
                </a:solidFill>
                <a:latin typeface="+mn-lt"/>
                <a:ea typeface="+mn-ea"/>
                <a:cs typeface="+mn-cs"/>
              </a:rPr>
              <a:t>   Work collaboratively to analyze cases and identify</a:t>
            </a:r>
          </a:p>
          <a:p>
            <a:pPr algn="l" eaLnBrk="1" hangingPunct="1"/>
            <a:r>
              <a:rPr lang="en-US" sz="1200" kern="1200" dirty="0" smtClean="0">
                <a:solidFill>
                  <a:schemeClr val="tx1"/>
                </a:solidFill>
                <a:latin typeface="+mn-lt"/>
                <a:ea typeface="+mn-ea"/>
                <a:cs typeface="+mn-cs"/>
              </a:rPr>
              <a:t>     issues that need to be addressed</a:t>
            </a:r>
          </a:p>
          <a:p>
            <a:pPr algn="l" eaLnBrk="1" hangingPunct="1"/>
            <a:endParaRPr lang="en-US" sz="1200" kern="1200" dirty="0" smtClean="0">
              <a:solidFill>
                <a:schemeClr val="tx1"/>
              </a:solidFill>
              <a:latin typeface="+mn-lt"/>
              <a:ea typeface="+mn-ea"/>
              <a:cs typeface="+mn-cs"/>
            </a:endParaRPr>
          </a:p>
          <a:p>
            <a:pPr algn="l" eaLnBrk="1" hangingPunct="1">
              <a:buFont typeface="Arial" pitchFamily="34" charset="0"/>
              <a:buChar char="•"/>
            </a:pPr>
            <a:r>
              <a:rPr lang="en-US" sz="1200" kern="1200" dirty="0" smtClean="0">
                <a:solidFill>
                  <a:schemeClr val="tx1"/>
                </a:solidFill>
                <a:latin typeface="+mn-lt"/>
                <a:ea typeface="+mn-ea"/>
                <a:cs typeface="+mn-cs"/>
              </a:rPr>
              <a:t>   Research the issues</a:t>
            </a:r>
          </a:p>
          <a:p>
            <a:pPr algn="l" eaLnBrk="1" hangingPunct="1">
              <a:buFont typeface="Arial" pitchFamily="34" charset="0"/>
              <a:buChar char="•"/>
            </a:pPr>
            <a:endParaRPr lang="en-US" sz="1200" kern="1200" dirty="0" smtClean="0">
              <a:solidFill>
                <a:schemeClr val="tx1"/>
              </a:solidFill>
              <a:latin typeface="+mn-lt"/>
              <a:ea typeface="+mn-ea"/>
              <a:cs typeface="+mn-cs"/>
            </a:endParaRPr>
          </a:p>
          <a:p>
            <a:pPr algn="l" eaLnBrk="1" hangingPunct="1">
              <a:buFont typeface="Arial" pitchFamily="34" charset="0"/>
              <a:buChar char="•"/>
            </a:pPr>
            <a:r>
              <a:rPr lang="en-US" sz="1200" kern="1200" dirty="0" smtClean="0">
                <a:solidFill>
                  <a:schemeClr val="tx1"/>
                </a:solidFill>
                <a:latin typeface="+mn-lt"/>
                <a:ea typeface="+mn-ea"/>
                <a:cs typeface="+mn-cs"/>
              </a:rPr>
              <a:t>   Engage in the process of discovery</a:t>
            </a:r>
          </a:p>
          <a:p>
            <a:pPr algn="l" eaLnBrk="1" hangingPunct="1"/>
            <a:endParaRPr lang="en-US" sz="1200" kern="1200" dirty="0" smtClean="0">
              <a:solidFill>
                <a:schemeClr val="tx1"/>
              </a:solidFill>
              <a:latin typeface="+mn-lt"/>
              <a:ea typeface="+mn-ea"/>
              <a:cs typeface="+mn-cs"/>
            </a:endParaRPr>
          </a:p>
          <a:p>
            <a:pPr algn="l" eaLnBrk="1" hangingPunct="1">
              <a:buFont typeface="Arial" pitchFamily="34" charset="0"/>
              <a:buChar char="•"/>
            </a:pPr>
            <a:r>
              <a:rPr lang="en-US" sz="1200" kern="1200" dirty="0" smtClean="0">
                <a:solidFill>
                  <a:schemeClr val="tx1"/>
                </a:solidFill>
                <a:latin typeface="+mn-lt"/>
                <a:ea typeface="+mn-ea"/>
                <a:cs typeface="+mn-cs"/>
              </a:rPr>
              <a:t>   Lead and participate in small group discussions that</a:t>
            </a:r>
          </a:p>
          <a:p>
            <a:pPr algn="l" eaLnBrk="1" hangingPunct="1"/>
            <a:r>
              <a:rPr lang="en-US" sz="1200" kern="1200" dirty="0" smtClean="0">
                <a:solidFill>
                  <a:schemeClr val="tx1"/>
                </a:solidFill>
                <a:latin typeface="+mn-lt"/>
                <a:ea typeface="+mn-ea"/>
                <a:cs typeface="+mn-cs"/>
              </a:rPr>
              <a:t>     arrive at integration and application of the knowledge to</a:t>
            </a:r>
          </a:p>
          <a:p>
            <a:pPr algn="l" eaLnBrk="1" hangingPunct="1"/>
            <a:r>
              <a:rPr lang="en-US" sz="1200" kern="1200" dirty="0" smtClean="0">
                <a:solidFill>
                  <a:schemeClr val="tx1"/>
                </a:solidFill>
                <a:latin typeface="+mn-lt"/>
                <a:ea typeface="+mn-ea"/>
                <a:cs typeface="+mn-cs"/>
              </a:rPr>
              <a:t>     the client or patient population </a:t>
            </a:r>
          </a:p>
          <a:p>
            <a:pPr algn="l" eaLnBrk="1" hangingPunct="1">
              <a:buFontTx/>
              <a:buChar char="•"/>
            </a:pPr>
            <a:endParaRPr lang="en-US" sz="800" dirty="0" smtClean="0"/>
          </a:p>
          <a:p>
            <a:pPr eaLnBrk="1" hangingPunct="1"/>
            <a:r>
              <a:rPr lang="en-US" sz="800" dirty="0" smtClean="0"/>
              <a:t> </a:t>
            </a:r>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In the Department of Communication Sciences and Disorders at Loma Linda University, PBL was first implemented in 1999 with a class of first-year graduate students in a seminar on traumatic brain injury. There were 15 students in the class, and they were divided into to two groups. Each group was assigned a facilitator (the instructor and a volunteer faculty member).  In this three-unit course, the groups met once each week for 10 weeks (one quarter).  They were given problems, which were video-taped cases. The students were required to identify learning issues, make individual assignments for research, and report to their respective groups the following week. Group configurations remained consistent through the quarter. The following year, two other courses, which were taught by the same instructor, adopted the PBL format.</a:t>
            </a:r>
          </a:p>
          <a:p>
            <a:pPr fontAlgn="auto">
              <a:spcBef>
                <a:spcPts val="0"/>
              </a:spcBef>
              <a:spcAft>
                <a:spcPts val="0"/>
              </a:spcAft>
              <a:defRPr/>
            </a:pPr>
            <a:r>
              <a:rPr lang="en-US" dirty="0" smtClean="0"/>
              <a:t>2000– Paige started PBL in her 3 graduate courses</a:t>
            </a:r>
          </a:p>
          <a:p>
            <a:pPr fontAlgn="auto">
              <a:spcBef>
                <a:spcPts val="0"/>
              </a:spcBef>
              <a:spcAft>
                <a:spcPts val="0"/>
              </a:spcAft>
              <a:defRPr/>
            </a:pPr>
            <a:r>
              <a:rPr lang="en-US" dirty="0" smtClean="0"/>
              <a:t>15 students – 2 groups – This was easy.</a:t>
            </a:r>
          </a:p>
          <a:p>
            <a:pPr fontAlgn="auto">
              <a:spcBef>
                <a:spcPts val="0"/>
              </a:spcBef>
              <a:spcAft>
                <a:spcPts val="0"/>
              </a:spcAft>
              <a:defRPr/>
            </a:pPr>
            <a:r>
              <a:rPr lang="en-US" dirty="0" smtClean="0"/>
              <a:t>First year – students hated it; but, the thing that kept her going was when one student said, “Finally, someone understands how I learn.”</a:t>
            </a:r>
          </a:p>
          <a:p>
            <a:pPr fontAlgn="auto">
              <a:spcBef>
                <a:spcPts val="0"/>
              </a:spcBef>
              <a:spcAft>
                <a:spcPts val="0"/>
              </a:spcAft>
              <a:defRPr/>
            </a:pPr>
            <a:r>
              <a:rPr lang="en-US" dirty="0" smtClean="0"/>
              <a:t>second year, it was a little better; by the 3</a:t>
            </a:r>
            <a:r>
              <a:rPr lang="en-US" baseline="30000" dirty="0" smtClean="0"/>
              <a:t>rd</a:t>
            </a:r>
            <a:r>
              <a:rPr lang="en-US" dirty="0" smtClean="0"/>
              <a:t> year, it was a part of the culture (dreaded, but expected)</a:t>
            </a:r>
          </a:p>
          <a:p>
            <a:pPr fontAlgn="auto">
              <a:spcBef>
                <a:spcPts val="0"/>
              </a:spcBef>
              <a:spcAft>
                <a:spcPts val="0"/>
              </a:spcAft>
              <a:defRPr/>
            </a:pPr>
            <a:r>
              <a:rPr lang="en-US" dirty="0" smtClean="0"/>
              <a:t>↑’d to 18 students – 2 groups of 9 on the same day or 3 groups of 6 on two different days  – Not so easy</a:t>
            </a:r>
          </a:p>
          <a:p>
            <a:pPr fontAlgn="auto">
              <a:spcBef>
                <a:spcPts val="0"/>
              </a:spcBef>
              <a:spcAft>
                <a:spcPts val="0"/>
              </a:spcAft>
              <a:defRPr/>
            </a:pPr>
            <a:r>
              <a:rPr lang="en-US" dirty="0" smtClean="0"/>
              <a:t>Karen joined –2 courses (two days) of 2 groups of 9 on the same day or 3 groups of 6 on two different days  – Not at all easy</a:t>
            </a:r>
          </a:p>
          <a:p>
            <a:pPr fontAlgn="auto">
              <a:spcBef>
                <a:spcPts val="0"/>
              </a:spcBef>
              <a:spcAft>
                <a:spcPts val="0"/>
              </a:spcAft>
              <a:defRPr/>
            </a:pPr>
            <a:r>
              <a:rPr lang="en-US" dirty="0" smtClean="0"/>
              <a:t>2011 – </a:t>
            </a:r>
          </a:p>
          <a:p>
            <a:pPr fontAlgn="auto">
              <a:spcBef>
                <a:spcPts val="0"/>
              </a:spcBef>
              <a:spcAft>
                <a:spcPts val="0"/>
              </a:spcAft>
              <a:defRPr/>
            </a:pPr>
            <a:r>
              <a:rPr lang="en-US" dirty="0" smtClean="0"/>
              <a:t>25 students – 2 groups – Not small enough</a:t>
            </a:r>
          </a:p>
          <a:p>
            <a:pPr fontAlgn="auto">
              <a:spcBef>
                <a:spcPts val="0"/>
              </a:spcBef>
              <a:spcAft>
                <a:spcPts val="0"/>
              </a:spcAft>
              <a:defRPr/>
            </a:pPr>
            <a:r>
              <a:rPr lang="en-US" dirty="0" smtClean="0"/>
              <a:t>Karen &amp; Terry joined</a:t>
            </a:r>
          </a:p>
          <a:p>
            <a:pPr fontAlgn="auto">
              <a:spcBef>
                <a:spcPts val="0"/>
              </a:spcBef>
              <a:spcAft>
                <a:spcPts val="0"/>
              </a:spcAft>
              <a:defRPr/>
            </a:pPr>
            <a:r>
              <a:rPr lang="en-US" dirty="0" smtClean="0"/>
              <a:t>Jennifer asked for mentoring</a:t>
            </a:r>
          </a:p>
          <a:p>
            <a:pPr fontAlgn="auto">
              <a:spcBef>
                <a:spcPts val="0"/>
              </a:spcBef>
              <a:spcAft>
                <a:spcPts val="0"/>
              </a:spcAft>
              <a:defRPr/>
            </a:pPr>
            <a:r>
              <a:rPr lang="en-US" dirty="0" smtClean="0"/>
              <a:t>2012 – </a:t>
            </a:r>
          </a:p>
          <a:p>
            <a:pPr fontAlgn="auto">
              <a:spcBef>
                <a:spcPts val="0"/>
              </a:spcBef>
              <a:spcAft>
                <a:spcPts val="0"/>
              </a:spcAft>
              <a:defRPr/>
            </a:pPr>
            <a:r>
              <a:rPr lang="en-US" dirty="0" smtClean="0"/>
              <a:t>30 students – need to have smaller groups without increasing in-class time for instructor</a:t>
            </a:r>
          </a:p>
          <a:p>
            <a:pPr fontAlgn="auto">
              <a:spcBef>
                <a:spcPts val="0"/>
              </a:spcBef>
              <a:spcAft>
                <a:spcPts val="0"/>
              </a:spcAft>
              <a:defRPr/>
            </a:pPr>
            <a:r>
              <a:rPr lang="en-US" dirty="0" smtClean="0"/>
              <a:t>Christina hired</a:t>
            </a:r>
          </a:p>
          <a:p>
            <a:pPr fontAlgn="auto">
              <a:spcBef>
                <a:spcPts val="0"/>
              </a:spcBef>
              <a:spcAft>
                <a:spcPts val="0"/>
              </a:spcAft>
              <a:defRPr/>
            </a:pPr>
            <a:r>
              <a:rPr lang="en-US" dirty="0" smtClean="0"/>
              <a:t> Paige mentoring Brian, Karen, Terry, Jennifer, Christina</a:t>
            </a:r>
          </a:p>
          <a:p>
            <a:pPr fontAlgn="auto">
              <a:spcBef>
                <a:spcPts val="0"/>
              </a:spcBef>
              <a:spcAft>
                <a:spcPts val="0"/>
              </a:spcAft>
              <a:defRPr/>
            </a:pPr>
            <a:r>
              <a:rPr lang="en-US" dirty="0" smtClean="0"/>
              <a:t>We had to change the way we did this without giving up the focus that had worked for 12 years. </a:t>
            </a: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8E26CD-AEAF-4407-8381-510481850011}" type="slidenum">
              <a:rPr lang="en-US"/>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Events (increased enrollment) and trends (faculty embrace learner-center instruction, especially PBL) often do more to shape innovation than isolated creative moments. The faculty, having been convinced of the value of PBL, created a vision of all the graduate courses that, while continuing to be distinct, would adopt a common framework. The first challenge was to guarantee the essential ingredient of small groups, given a class size of 30. Another challenge was to assure that the instructor’s awareness of each student’s knowledge would be maintained. </a:t>
            </a: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199232-74B2-4C56-B8A3-E51A0F484610}" type="slidenum">
              <a:rPr lang="en-US"/>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Problem-based learning is student-centered. PBL makes a fundamental shift--from a focus on teaching to a focus on learning. The process is aimed at using the power of authentic problem solving to engage students and enhance their learning and motivation. </a:t>
            </a:r>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9</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first four stages of the plan were designed to meet the challenges of class size and limited faculty. The last stage – Stage 5 –was designed to assess the feasibility of the whole process.</a:t>
            </a:r>
          </a:p>
          <a:p>
            <a:pPr>
              <a:spcBef>
                <a:spcPct val="0"/>
              </a:spcBef>
            </a:pPr>
            <a:endParaRPr lang="en-US" smtClean="0"/>
          </a:p>
          <a:p>
            <a:pPr>
              <a:spcBef>
                <a:spcPct val="0"/>
              </a:spcBef>
            </a:pPr>
            <a:r>
              <a:rPr lang="en-US" smtClean="0"/>
              <a:t>In Stage One, recent graduates of the program (who had gone through the PBL process as students) were invited to be facilitators. This was the most innovative aspect of the program. Initially, select alumni were invited, but, as word spread, more and wanted to be included. Since all graduate courses are held in the late afternoon or evenings, facilitators were able to come after work. Some facilitators volunteered for more than one course, meaning that they were back on campus two nights a week for ten weeks. All except one of the facilitators who started in autumn quarter continued through the year (winter and spring). </a:t>
            </a:r>
          </a:p>
          <a:p>
            <a:pPr>
              <a:spcBef>
                <a:spcPct val="0"/>
              </a:spcBef>
            </a:pPr>
            <a:endParaRPr lang="en-US" smtClean="0"/>
          </a:p>
          <a:p>
            <a:pPr>
              <a:spcBef>
                <a:spcPct val="0"/>
              </a:spcBef>
            </a:pPr>
            <a:r>
              <a:rPr lang="en-US" smtClean="0"/>
              <a:t>In Stage Two, the facilitators were trained, and a mentoring program was implemented. </a:t>
            </a:r>
          </a:p>
          <a:p>
            <a:pPr>
              <a:spcBef>
                <a:spcPct val="0"/>
              </a:spcBef>
            </a:pPr>
            <a:r>
              <a:rPr lang="en-US" smtClean="0"/>
              <a:t> </a:t>
            </a:r>
          </a:p>
          <a:p>
            <a:pPr>
              <a:spcBef>
                <a:spcPct val="0"/>
              </a:spcBef>
            </a:pPr>
            <a:r>
              <a:rPr lang="en-US" smtClean="0"/>
              <a:t>Stage Three was to develop a reward system for the facilitators. The Department was able to pay them a small stipend; however, the facilitators stated they would have done this for no pay. </a:t>
            </a:r>
          </a:p>
          <a:p>
            <a:pPr>
              <a:spcBef>
                <a:spcPct val="0"/>
              </a:spcBef>
            </a:pPr>
            <a:endParaRPr lang="en-US" smtClean="0"/>
          </a:p>
          <a:p>
            <a:pPr>
              <a:spcBef>
                <a:spcPct val="0"/>
              </a:spcBef>
            </a:pPr>
            <a:r>
              <a:rPr lang="en-US" smtClean="0"/>
              <a:t>Stage four – next slide.</a:t>
            </a:r>
          </a:p>
          <a:p>
            <a:pPr>
              <a:spcBef>
                <a:spcPct val="0"/>
              </a:spcBef>
            </a:pPr>
            <a:endParaRPr lang="en-US" smtClean="0"/>
          </a:p>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1A0DFA-FFA5-4166-AAA8-833BDC393D00}" type="slidenum">
              <a:rPr lang="en-US"/>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Stage Four included the development and implementation of a consistent structure and format for all instructors, facilitators, and students to follow. Procedures for introduction of cases and learning issues and for the specific functions of different styles of groups were detailed.</a:t>
            </a:r>
          </a:p>
          <a:p>
            <a:pPr>
              <a:spcBef>
                <a:spcPct val="0"/>
              </a:spcBef>
            </a:pPr>
            <a:endParaRPr lang="en-US" smtClean="0"/>
          </a:p>
          <a:p>
            <a:pPr>
              <a:spcBef>
                <a:spcPct val="0"/>
              </a:spcBef>
            </a:pPr>
            <a:r>
              <a:rPr lang="en-US" smtClean="0"/>
              <a:t>While rigid adherence was not demanded, most instructors and facilitators appreciated the structure. </a:t>
            </a:r>
          </a:p>
          <a:p>
            <a:pPr>
              <a:spcBef>
                <a:spcPct val="0"/>
              </a:spcBef>
            </a:pPr>
            <a:endParaRPr lang="en-US" smtClean="0"/>
          </a:p>
          <a:p>
            <a:pPr>
              <a:spcBef>
                <a:spcPct val="0"/>
              </a:spcBef>
            </a:pPr>
            <a:r>
              <a:rPr lang="en-US" smtClean="0"/>
              <a:t>Initially, the procedures provided a framework that was consistent across all courses. Eventually, while the framework was retained, instructors and facilitators incorporated their individual touch, in harmony with their own comfort level. </a:t>
            </a:r>
          </a:p>
          <a:p>
            <a:pPr>
              <a:spcBef>
                <a:spcPct val="0"/>
              </a:spcBef>
            </a:pPr>
            <a:endParaRPr lang="en-US" smtClean="0"/>
          </a:p>
          <a:p>
            <a:pPr>
              <a:spcBef>
                <a:spcPct val="0"/>
              </a:spcBef>
            </a:pPr>
            <a:r>
              <a:rPr lang="en-US" smtClean="0"/>
              <a:t>Details of the format, course syllabi, and facilitator and session guides follow.</a:t>
            </a:r>
          </a:p>
          <a:p>
            <a:pPr>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83D9E4-69F2-4ECA-92FE-97C054199CF7}" type="slidenum">
              <a:rPr lang="en-US"/>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a:r>
            <a:br>
              <a:rPr lang="en-US" smtClean="0"/>
            </a:b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3F6E00-54E4-4602-89C1-FFD3DB9A2FA4}" type="slidenum">
              <a:rPr lang="en-US"/>
              <a:pPr/>
              <a:t>38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rPr>
              <a:t>Group participation is fundamental to the format and learning environment of this class.</a:t>
            </a:r>
          </a:p>
          <a:p>
            <a:r>
              <a:rPr lang="en-US" dirty="0" smtClean="0">
                <a:latin typeface="+mn-lt"/>
              </a:rPr>
              <a:t>Students prepare to lead the group in discussion of the issues. </a:t>
            </a:r>
          </a:p>
          <a:p>
            <a:r>
              <a:rPr lang="en-US" dirty="0" smtClean="0">
                <a:latin typeface="+mn-lt"/>
              </a:rPr>
              <a:t>The Facilitator uses the </a:t>
            </a:r>
            <a:r>
              <a:rPr lang="en-US" b="1" i="1" dirty="0" smtClean="0">
                <a:latin typeface="+mn-lt"/>
              </a:rPr>
              <a:t>Standard of Excellence-Group Discussion Participation Rubric</a:t>
            </a:r>
            <a:r>
              <a:rPr lang="en-US" dirty="0" smtClean="0">
                <a:latin typeface="+mn-lt"/>
              </a:rPr>
              <a:t> to evaluate and assign </a:t>
            </a:r>
            <a:r>
              <a:rPr lang="en-US" i="1" dirty="0" smtClean="0">
                <a:latin typeface="+mn-lt"/>
              </a:rPr>
              <a:t>participation</a:t>
            </a:r>
            <a:r>
              <a:rPr lang="en-US" dirty="0" smtClean="0">
                <a:latin typeface="+mn-lt"/>
              </a:rPr>
              <a:t> grades for each student in the group.   </a:t>
            </a:r>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b="1" u="sng" kern="1200" dirty="0" smtClean="0">
                <a:solidFill>
                  <a:schemeClr val="tx1"/>
                </a:solidFill>
                <a:latin typeface="+mn-lt"/>
                <a:ea typeface="+mn-ea"/>
                <a:cs typeface="+mn-cs"/>
              </a:rPr>
              <a:t>Handouts/Individual Contribution</a:t>
            </a:r>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Students present their research on individual learning issues in two ways: (1) group discussion; and, (2) written summary of the learning issue (handout). Students prepare a handout of essential information, which is posted on Canvas for the Instructor and emailed to the 6 members of their group. Handouts must be </a:t>
            </a:r>
            <a:r>
              <a:rPr lang="en-US" sz="800" b="1" kern="1200" dirty="0" smtClean="0">
                <a:solidFill>
                  <a:schemeClr val="tx1"/>
                </a:solidFill>
                <a:latin typeface="+mn-lt"/>
                <a:ea typeface="+mn-ea"/>
                <a:cs typeface="+mn-cs"/>
              </a:rPr>
              <a:t>posted and emailed by 6:00 PM</a:t>
            </a:r>
            <a:r>
              <a:rPr lang="en-US" sz="800" kern="1200" dirty="0" smtClean="0">
                <a:solidFill>
                  <a:schemeClr val="tx1"/>
                </a:solidFill>
                <a:latin typeface="+mn-lt"/>
                <a:ea typeface="+mn-ea"/>
                <a:cs typeface="+mn-cs"/>
              </a:rPr>
              <a:t> on Tuesdays (note dates on the master calendar).</a:t>
            </a:r>
          </a:p>
          <a:p>
            <a:pPr>
              <a:buNone/>
            </a:pPr>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Handouts are graded by the Instructor, using the </a:t>
            </a:r>
            <a:r>
              <a:rPr lang="en-US" sz="800" b="1" i="1" u="sng" kern="1200" dirty="0" smtClean="0">
                <a:solidFill>
                  <a:schemeClr val="tx1"/>
                </a:solidFill>
                <a:latin typeface="+mn-lt"/>
                <a:ea typeface="+mn-ea"/>
                <a:cs typeface="+mn-cs"/>
              </a:rPr>
              <a:t>Standard of Excellence-Weekly Handouts Rubric</a:t>
            </a:r>
            <a:r>
              <a:rPr lang="en-US" sz="800" kern="1200" dirty="0" smtClean="0">
                <a:solidFill>
                  <a:schemeClr val="tx1"/>
                </a:solidFill>
                <a:latin typeface="+mn-lt"/>
                <a:ea typeface="+mn-ea"/>
                <a:cs typeface="+mn-cs"/>
              </a:rPr>
              <a:t>.  </a:t>
            </a:r>
            <a:r>
              <a:rPr lang="en-US" sz="800" i="1" kern="1200" dirty="0" smtClean="0">
                <a:solidFill>
                  <a:schemeClr val="tx1"/>
                </a:solidFill>
                <a:latin typeface="+mn-lt"/>
                <a:ea typeface="+mn-ea"/>
                <a:cs typeface="+mn-cs"/>
              </a:rPr>
              <a:t>Scores for all handouts are averaged at the end of the quarter and count 30% of the final grade. </a:t>
            </a:r>
            <a:endParaRPr lang="en-US" sz="8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40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mn-lt"/>
              </a:rPr>
              <a:t>Written Examination</a:t>
            </a:r>
            <a:endParaRPr lang="en-US" dirty="0" smtClean="0">
              <a:latin typeface="+mn-lt"/>
            </a:endParaRPr>
          </a:p>
          <a:p>
            <a:pPr>
              <a:buNone/>
            </a:pPr>
            <a:r>
              <a:rPr lang="en-US" dirty="0" smtClean="0">
                <a:latin typeface="+mn-lt"/>
              </a:rPr>
              <a:t>    The week before final exam week, students are given a DVD of the examination problem.  </a:t>
            </a:r>
          </a:p>
          <a:p>
            <a:pPr lvl="1"/>
            <a:r>
              <a:rPr lang="en-US" dirty="0" smtClean="0">
                <a:latin typeface="+mn-lt"/>
              </a:rPr>
              <a:t>Students answer specific questions related to the case, and then choose one issue to research. </a:t>
            </a:r>
          </a:p>
          <a:p>
            <a:pPr lvl="1"/>
            <a:r>
              <a:rPr lang="en-US" dirty="0" smtClean="0">
                <a:latin typeface="+mn-lt"/>
              </a:rPr>
              <a:t>They have one week to complete the exam.  There is no minimum number of references; however, students are expected to thoroughly cover the selected issue.  Papers must be typed, double-spaced, and uploaded</a:t>
            </a:r>
            <a:r>
              <a:rPr lang="en-US" baseline="0" dirty="0" smtClean="0">
                <a:latin typeface="+mn-lt"/>
              </a:rPr>
              <a:t> to CANVAS</a:t>
            </a:r>
            <a:endParaRPr lang="en-US"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42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None/>
            </a:pPr>
            <a:r>
              <a:rPr lang="en-US" b="1" dirty="0" smtClean="0">
                <a:latin typeface="+mn-lt"/>
              </a:rPr>
              <a:t>Final Examination - Oral Presentation/In-service. </a:t>
            </a:r>
            <a:endParaRPr lang="en-US" dirty="0" smtClean="0">
              <a:latin typeface="+mn-lt"/>
            </a:endParaRPr>
          </a:p>
          <a:p>
            <a:r>
              <a:rPr lang="en-US" dirty="0" smtClean="0">
                <a:latin typeface="+mn-lt"/>
              </a:rPr>
              <a:t>Students are assigned in groups of three to develop one 20 minute presentation, designed to be an in-service for one of the target audiences listed below. Students are randomly assigned to topic and target audience.  The in-services are presented on the day of the final examination (Monday, June 10</a:t>
            </a:r>
            <a:r>
              <a:rPr lang="en-US" baseline="30000" dirty="0" smtClean="0">
                <a:latin typeface="+mn-lt"/>
              </a:rPr>
              <a:t>th</a:t>
            </a:r>
            <a:r>
              <a:rPr lang="en-US" dirty="0" smtClean="0">
                <a:latin typeface="+mn-lt"/>
              </a:rPr>
              <a:t> from 9:00am to 12:00pm and Tuesday, June 11</a:t>
            </a:r>
            <a:r>
              <a:rPr lang="en-US" baseline="30000" dirty="0" smtClean="0">
                <a:latin typeface="+mn-lt"/>
              </a:rPr>
              <a:t>th</a:t>
            </a:r>
            <a:r>
              <a:rPr lang="en-US" dirty="0" smtClean="0">
                <a:latin typeface="+mn-lt"/>
              </a:rPr>
              <a:t> from 9:00am to 12:00pm).</a:t>
            </a:r>
          </a:p>
          <a:p>
            <a:r>
              <a:rPr lang="en-US" dirty="0" smtClean="0">
                <a:latin typeface="+mn-lt"/>
              </a:rPr>
              <a:t>In-services should include PowerPoint (PP) presentations, pamphlets, posters, activities for audience participation, etc. A </a:t>
            </a:r>
            <a:r>
              <a:rPr lang="en-US" u="sng" dirty="0" smtClean="0">
                <a:latin typeface="+mn-lt"/>
              </a:rPr>
              <a:t>transcript</a:t>
            </a:r>
            <a:r>
              <a:rPr lang="en-US" dirty="0" smtClean="0">
                <a:latin typeface="+mn-lt"/>
              </a:rPr>
              <a:t> of the in-service must be provided to both instructors on the day of the presentation.  A handout of the PP presentation must be prepared for the instructors and the other members of the class. No photocopies of textbook pages (except pictures) or downloaded web pages will be accepted.  ALL reference materials must be cited, and should be listed as a separate page or slide.  Students are encouraged to structure opportunities for the audience to participate. </a:t>
            </a:r>
          </a:p>
          <a:p>
            <a:r>
              <a:rPr lang="en-US" dirty="0" smtClean="0">
                <a:latin typeface="+mn-lt"/>
              </a:rPr>
              <a:t>A letter grade is assigned based on the criteria outline in the </a:t>
            </a:r>
            <a:r>
              <a:rPr lang="en-US" u="sng" dirty="0" smtClean="0">
                <a:latin typeface="+mn-lt"/>
              </a:rPr>
              <a:t>“Standard of Excellence-Oral Presentation.”</a:t>
            </a:r>
            <a:r>
              <a:rPr lang="en-US" dirty="0" smtClean="0">
                <a:latin typeface="+mn-lt"/>
              </a:rPr>
              <a:t> Both instructors will confer to assign a letter grade that will count for each class. The In-service “package” counts as 30% of the final grade. </a:t>
            </a:r>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43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Stage Five involved assessment of Stages One through Four, from the point of view of all the stakeholders, including assessment of the process, as well as assessment of student knowledge. The results of assessment will be shared during this presentation.</a:t>
            </a:r>
          </a:p>
          <a:p>
            <a:pPr>
              <a:spcBef>
                <a:spcPct val="0"/>
              </a:spcBef>
            </a:pPr>
            <a:r>
              <a:rPr lang="en-US" smtClean="0"/>
              <a:t/>
            </a:r>
            <a:br>
              <a:rPr lang="en-US" smtClean="0"/>
            </a:b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92B436-046B-4F59-9D3E-87EB54548765}" type="slidenum">
              <a:rPr lang="en-US"/>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are several unique aspects that define the PBL approach: The PBL approach is grounded in solid academic research on learning and on the best practices that promote it. This approach stimulates students to take responsibility for their own learning, since there are few lectures, no structured sequence of assigned readings, and so on. </a:t>
            </a:r>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PBL is unique in that it fosters collaboration among students, stresses the development of problem solving skills within the context of professional practice, promotes effective reasoning and self-directed learning, and is aimed at increasing motivation for life-long learning. </a:t>
            </a:r>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teacher, my role changes from "sage on stage" to a "guide by the side." My role is more like that of a facilitator and coach of student learning, acting at times as a resource person, rather than as knowledge-holder and disseminator</a:t>
            </a:r>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student role, is more active, as they are engaged as problem-solvers, decision-</a:t>
            </a:r>
            <a:r>
              <a:rPr lang="en-US" sz="1200" kern="1200" dirty="0" err="1" smtClean="0">
                <a:solidFill>
                  <a:schemeClr val="tx1"/>
                </a:solidFill>
                <a:latin typeface="+mn-lt"/>
                <a:ea typeface="+mn-ea"/>
                <a:cs typeface="+mn-cs"/>
              </a:rPr>
              <a:t>makesr</a:t>
            </a:r>
            <a:r>
              <a:rPr lang="en-US" sz="1200" kern="1200" dirty="0" smtClean="0">
                <a:solidFill>
                  <a:schemeClr val="tx1"/>
                </a:solidFill>
                <a:latin typeface="+mn-lt"/>
                <a:ea typeface="+mn-ea"/>
                <a:cs typeface="+mn-cs"/>
              </a:rPr>
              <a:t>, and meaning-makers, rather than being merely passive listener and note-taker. </a:t>
            </a:r>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PBL originated from a curriculum reform by medical faculty at Case Western Reserve University in the late 1950s. Innovative medical and health science programs continued to evolve the practice of PBL, particularly the specific small group learning and tutorial process that was developed by medical faculty at McMaster University in Canada. </a:t>
            </a:r>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These innovative and forward-looking medical school programs considered the intensive pattern of basic science lectures followed by an equally exhausting clinical teaching program to be an ineffective and dehumanizing way to prepare future physicians. </a:t>
            </a:r>
            <a:endParaRPr lang="en-US" dirty="0" smtClean="0"/>
          </a:p>
          <a:p>
            <a:endParaRPr lang="en-US" dirty="0"/>
          </a:p>
        </p:txBody>
      </p:sp>
      <p:sp>
        <p:nvSpPr>
          <p:cNvPr id="4" name="Slide Number Placeholder 3"/>
          <p:cNvSpPr>
            <a:spLocks noGrp="1"/>
          </p:cNvSpPr>
          <p:nvPr>
            <p:ph type="sldNum" sz="quarter" idx="10"/>
          </p:nvPr>
        </p:nvSpPr>
        <p:spPr/>
        <p:txBody>
          <a:bodyPr/>
          <a:lstStyle/>
          <a:p>
            <a:fld id="{F213C77E-7C7C-4C86-BDB5-E4BDE7B2614B}"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2010AD1-3103-4C56-AC44-333D72DC6E3A}" type="datetimeFigureOut">
              <a:rPr lang="en-US" smtClean="0"/>
              <a:pPr/>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7B267-82E0-40BD-9D30-35ABEC37E666}" type="slidenum">
              <a:rPr lang="en-US" smtClean="0"/>
              <a:pPr/>
              <a:t>‹#›</a:t>
            </a:fld>
            <a:endParaRPr lang="en-US"/>
          </a:p>
        </p:txBody>
      </p:sp>
      <p:pic>
        <p:nvPicPr>
          <p:cNvPr id="7" name="Picture 6" descr="LLU SAHP Lower thirds Power Point.jpg"/>
          <p:cNvPicPr>
            <a:picLocks noChangeAspect="1"/>
          </p:cNvPicPr>
          <p:nvPr userDrawn="1"/>
        </p:nvPicPr>
        <p:blipFill>
          <a:blip r:embed="rId2" cstate="print"/>
          <a:stretch>
            <a:fillRect/>
          </a:stretch>
        </p:blipFill>
        <p:spPr>
          <a:xfrm>
            <a:off x="0" y="5859587"/>
            <a:ext cx="9144000" cy="9984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8" charset="0"/>
                <a:cs typeface="Times New Roman" pitchFamily="18" charset="0"/>
              </a:defRPr>
            </a:lvl1pPr>
          </a:lstStyle>
          <a:p>
            <a:fld id="{12010AD1-3103-4C56-AC44-333D72DC6E3A}" type="datetimeFigureOut">
              <a:rPr lang="en-US" smtClean="0"/>
              <a:pPr/>
              <a:t>8/19/14</a:t>
            </a:fld>
            <a:endParaRPr lang="en-US"/>
          </a:p>
        </p:txBody>
      </p:sp>
      <p:sp>
        <p:nvSpPr>
          <p:cNvPr id="5" name="Footer Placeholder 4"/>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imes New Roman" pitchFamily="18" charset="0"/>
                <a:cs typeface="Times New Roman" pitchFamily="18" charset="0"/>
              </a:defRPr>
            </a:lvl1pPr>
          </a:lstStyle>
          <a:p>
            <a:fld id="{4F47B267-82E0-40BD-9D30-35ABEC37E666}" type="slidenum">
              <a:rPr lang="en-US" smtClean="0"/>
              <a:pPr/>
              <a:t>‹#›</a:t>
            </a:fld>
            <a:endParaRPr lang="en-US"/>
          </a:p>
        </p:txBody>
      </p:sp>
      <p:pic>
        <p:nvPicPr>
          <p:cNvPr id="7" name="Picture 6" descr="LLU SAHP Lower thirds Power Point.jpg"/>
          <p:cNvPicPr>
            <a:picLocks noChangeAspect="1"/>
          </p:cNvPicPr>
          <p:nvPr userDrawn="1"/>
        </p:nvPicPr>
        <p:blipFill>
          <a:blip r:embed="rId2" cstate="print"/>
          <a:stretch>
            <a:fillRect/>
          </a:stretch>
        </p:blipFill>
        <p:spPr>
          <a:xfrm>
            <a:off x="0" y="0"/>
            <a:ext cx="9144000" cy="9984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219200"/>
            <a:ext cx="6019800" cy="4906963"/>
          </a:xfrm>
        </p:spPr>
        <p:txBody>
          <a:bodyPr vert="eaVert"/>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Times New Roman" pitchFamily="18" charset="0"/>
                <a:cs typeface="Times New Roman" pitchFamily="18" charset="0"/>
              </a:defRPr>
            </a:lvl1pPr>
          </a:lstStyle>
          <a:p>
            <a:fld id="{12010AD1-3103-4C56-AC44-333D72DC6E3A}" type="datetimeFigureOut">
              <a:rPr lang="en-US" smtClean="0"/>
              <a:pPr/>
              <a:t>8/19/14</a:t>
            </a:fld>
            <a:endParaRPr lang="en-US"/>
          </a:p>
        </p:txBody>
      </p:sp>
      <p:sp>
        <p:nvSpPr>
          <p:cNvPr id="5" name="Footer Placeholder 4"/>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imes New Roman" pitchFamily="18" charset="0"/>
                <a:cs typeface="Times New Roman" pitchFamily="18" charset="0"/>
              </a:defRPr>
            </a:lvl1pPr>
          </a:lstStyle>
          <a:p>
            <a:fld id="{4F47B267-82E0-40BD-9D30-35ABEC37E666}" type="slidenum">
              <a:rPr lang="en-US" smtClean="0"/>
              <a:pPr/>
              <a:t>‹#›</a:t>
            </a:fld>
            <a:endParaRPr lang="en-US"/>
          </a:p>
        </p:txBody>
      </p:sp>
      <p:pic>
        <p:nvPicPr>
          <p:cNvPr id="7" name="Picture 6" descr="LLU SAHP Lower thirds Power Point.jpg"/>
          <p:cNvPicPr>
            <a:picLocks noChangeAspect="1"/>
          </p:cNvPicPr>
          <p:nvPr userDrawn="1"/>
        </p:nvPicPr>
        <p:blipFill>
          <a:blip r:embed="rId2" cstate="print"/>
          <a:stretch>
            <a:fillRect/>
          </a:stretch>
        </p:blipFill>
        <p:spPr>
          <a:xfrm>
            <a:off x="0" y="0"/>
            <a:ext cx="9144000" cy="9984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2010AD1-3103-4C56-AC44-333D72DC6E3A}" type="datetimeFigureOut">
              <a:rPr lang="en-US" smtClean="0"/>
              <a:pPr/>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7B267-82E0-40BD-9D30-35ABEC37E666}" type="slidenum">
              <a:rPr lang="en-US" smtClean="0"/>
              <a:pPr/>
              <a:t>‹#›</a:t>
            </a:fld>
            <a:endParaRPr lang="en-US"/>
          </a:p>
        </p:txBody>
      </p:sp>
      <p:pic>
        <p:nvPicPr>
          <p:cNvPr id="7" name="Picture 6" descr="LLU SAHP Lower thirds Power Point.jpg"/>
          <p:cNvPicPr>
            <a:picLocks noChangeAspect="1"/>
          </p:cNvPicPr>
          <p:nvPr userDrawn="1"/>
        </p:nvPicPr>
        <p:blipFill>
          <a:blip r:embed="rId2" cstate="print"/>
          <a:stretch>
            <a:fillRect/>
          </a:stretch>
        </p:blipFill>
        <p:spPr>
          <a:xfrm>
            <a:off x="0" y="5859587"/>
            <a:ext cx="9144000" cy="9984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Times New Roman" pitchFamily="18" charset="0"/>
                <a:cs typeface="Times New Roman"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2010AD1-3103-4C56-AC44-333D72DC6E3A}" type="datetimeFigureOut">
              <a:rPr lang="en-US" smtClean="0"/>
              <a:pPr/>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7B267-82E0-40BD-9D30-35ABEC37E666}" type="slidenum">
              <a:rPr lang="en-US" smtClean="0"/>
              <a:pPr/>
              <a:t>‹#›</a:t>
            </a:fld>
            <a:endParaRPr lang="en-US"/>
          </a:p>
        </p:txBody>
      </p:sp>
      <p:pic>
        <p:nvPicPr>
          <p:cNvPr id="7" name="Picture 6" descr="LLU SAHP Lower thirds Power Point.jpg"/>
          <p:cNvPicPr>
            <a:picLocks noChangeAspect="1"/>
          </p:cNvPicPr>
          <p:nvPr userDrawn="1"/>
        </p:nvPicPr>
        <p:blipFill>
          <a:blip r:embed="rId2" cstate="print"/>
          <a:stretch>
            <a:fillRect/>
          </a:stretch>
        </p:blipFill>
        <p:spPr>
          <a:xfrm>
            <a:off x="0" y="5859587"/>
            <a:ext cx="9144000" cy="9984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2010AD1-3103-4C56-AC44-333D72DC6E3A}" type="datetimeFigureOut">
              <a:rPr lang="en-US" smtClean="0"/>
              <a:pPr/>
              <a:t>8/19/14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7B267-82E0-40BD-9D30-35ABEC37E666}" type="slidenum">
              <a:rPr lang="en-US" smtClean="0"/>
              <a:pPr/>
              <a:t>‹#›</a:t>
            </a:fld>
            <a:endParaRPr lang="en-US"/>
          </a:p>
        </p:txBody>
      </p:sp>
      <p:pic>
        <p:nvPicPr>
          <p:cNvPr id="8" name="Picture 7" descr="LLU SAHP Lower thirds Power Point.jpg"/>
          <p:cNvPicPr>
            <a:picLocks noChangeAspect="1"/>
          </p:cNvPicPr>
          <p:nvPr userDrawn="1"/>
        </p:nvPicPr>
        <p:blipFill>
          <a:blip r:embed="rId2" cstate="print"/>
          <a:stretch>
            <a:fillRect/>
          </a:stretch>
        </p:blipFill>
        <p:spPr>
          <a:xfrm>
            <a:off x="0" y="5859587"/>
            <a:ext cx="9144000" cy="9984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imes New Roman" pitchFamily="18" charset="0"/>
                <a:cs typeface="Times New Roman" pitchFamily="18" charset="0"/>
              </a:defRPr>
            </a:lvl1pPr>
            <a:lvl2pPr>
              <a:defRPr sz="2000">
                <a:latin typeface="Times New Roman" pitchFamily="18"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Times New Roman" pitchFamily="18" charset="0"/>
                <a:cs typeface="Times New Roman" pitchFamily="18" charset="0"/>
              </a:defRPr>
            </a:lvl1pPr>
            <a:lvl2pPr>
              <a:defRPr sz="2000">
                <a:latin typeface="Times New Roman" pitchFamily="18"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imes New Roman" pitchFamily="18" charset="0"/>
                <a:cs typeface="Times New Roman" pitchFamily="18" charset="0"/>
              </a:defRPr>
            </a:lvl1pPr>
          </a:lstStyle>
          <a:p>
            <a:fld id="{12010AD1-3103-4C56-AC44-333D72DC6E3A}" type="datetimeFigureOut">
              <a:rPr lang="en-US" smtClean="0"/>
              <a:pPr/>
              <a:t>8/19/14</a:t>
            </a:fld>
            <a:endParaRPr lang="en-US"/>
          </a:p>
        </p:txBody>
      </p:sp>
      <p:sp>
        <p:nvSpPr>
          <p:cNvPr id="8" name="Footer Placeholder 7"/>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en-US"/>
          </a:p>
        </p:txBody>
      </p:sp>
      <p:sp>
        <p:nvSpPr>
          <p:cNvPr id="9" name="Slide Number Placeholder 8"/>
          <p:cNvSpPr>
            <a:spLocks noGrp="1"/>
          </p:cNvSpPr>
          <p:nvPr>
            <p:ph type="sldNum" sz="quarter" idx="12"/>
          </p:nvPr>
        </p:nvSpPr>
        <p:spPr/>
        <p:txBody>
          <a:bodyPr/>
          <a:lstStyle>
            <a:lvl1pPr>
              <a:defRPr>
                <a:latin typeface="Times New Roman" pitchFamily="18" charset="0"/>
                <a:cs typeface="Times New Roman" pitchFamily="18" charset="0"/>
              </a:defRPr>
            </a:lvl1pPr>
          </a:lstStyle>
          <a:p>
            <a:fld id="{4F47B267-82E0-40BD-9D30-35ABEC37E666}" type="slidenum">
              <a:rPr lang="en-US" smtClean="0"/>
              <a:pPr/>
              <a:t>‹#›</a:t>
            </a:fld>
            <a:endParaRPr lang="en-US"/>
          </a:p>
        </p:txBody>
      </p:sp>
      <p:pic>
        <p:nvPicPr>
          <p:cNvPr id="10" name="Picture 9" descr="LLU SAHP Lower thirds Power Point.jpg"/>
          <p:cNvPicPr>
            <a:picLocks noChangeAspect="1"/>
          </p:cNvPicPr>
          <p:nvPr userDrawn="1"/>
        </p:nvPicPr>
        <p:blipFill>
          <a:blip r:embed="rId2" cstate="print"/>
          <a:stretch>
            <a:fillRect/>
          </a:stretch>
        </p:blipFill>
        <p:spPr>
          <a:xfrm>
            <a:off x="0" y="5859587"/>
            <a:ext cx="9144000" cy="9984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Times New Roman" pitchFamily="18" charset="0"/>
                <a:cs typeface="Times New Roman" pitchFamily="18" charset="0"/>
              </a:defRPr>
            </a:lvl1pPr>
          </a:lstStyle>
          <a:p>
            <a:fld id="{12010AD1-3103-4C56-AC44-333D72DC6E3A}" type="datetimeFigureOut">
              <a:rPr lang="en-US" smtClean="0"/>
              <a:pPr/>
              <a:t>8/19/14</a:t>
            </a:fld>
            <a:endParaRPr lang="en-US"/>
          </a:p>
        </p:txBody>
      </p:sp>
      <p:sp>
        <p:nvSpPr>
          <p:cNvPr id="4" name="Footer Placeholder 3"/>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en-US"/>
          </a:p>
        </p:txBody>
      </p:sp>
      <p:sp>
        <p:nvSpPr>
          <p:cNvPr id="5" name="Slide Number Placeholder 4"/>
          <p:cNvSpPr>
            <a:spLocks noGrp="1"/>
          </p:cNvSpPr>
          <p:nvPr>
            <p:ph type="sldNum" sz="quarter" idx="12"/>
          </p:nvPr>
        </p:nvSpPr>
        <p:spPr/>
        <p:txBody>
          <a:bodyPr/>
          <a:lstStyle>
            <a:lvl1pPr>
              <a:defRPr>
                <a:latin typeface="Times New Roman" pitchFamily="18" charset="0"/>
                <a:cs typeface="Times New Roman" pitchFamily="18" charset="0"/>
              </a:defRPr>
            </a:lvl1pPr>
          </a:lstStyle>
          <a:p>
            <a:fld id="{4F47B267-82E0-40BD-9D30-35ABEC37E666}" type="slidenum">
              <a:rPr lang="en-US" smtClean="0"/>
              <a:pPr/>
              <a:t>‹#›</a:t>
            </a:fld>
            <a:endParaRPr lang="en-US"/>
          </a:p>
        </p:txBody>
      </p:sp>
      <p:pic>
        <p:nvPicPr>
          <p:cNvPr id="6" name="Picture 5" descr="LLU SAHP Lower thirds Power Point.jpg"/>
          <p:cNvPicPr>
            <a:picLocks noChangeAspect="1"/>
          </p:cNvPicPr>
          <p:nvPr userDrawn="1"/>
        </p:nvPicPr>
        <p:blipFill>
          <a:blip r:embed="rId2" cstate="print"/>
          <a:stretch>
            <a:fillRect/>
          </a:stretch>
        </p:blipFill>
        <p:spPr>
          <a:xfrm>
            <a:off x="0" y="5859587"/>
            <a:ext cx="9144000" cy="9984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10AD1-3103-4C56-AC44-333D72DC6E3A}" type="datetimeFigureOut">
              <a:rPr lang="en-US" smtClean="0"/>
              <a:pPr/>
              <a:t>8/19/14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47B267-82E0-40BD-9D30-35ABEC37E666}" type="slidenum">
              <a:rPr lang="en-US" smtClean="0"/>
              <a:pPr/>
              <a:t>‹#›</a:t>
            </a:fld>
            <a:endParaRPr lang="en-US"/>
          </a:p>
        </p:txBody>
      </p:sp>
      <p:pic>
        <p:nvPicPr>
          <p:cNvPr id="6" name="Picture 5" descr="LLU SAHP Lower thirds Power Point.jpg"/>
          <p:cNvPicPr>
            <a:picLocks noChangeAspect="1"/>
          </p:cNvPicPr>
          <p:nvPr userDrawn="1"/>
        </p:nvPicPr>
        <p:blipFill>
          <a:blip r:embed="rId2" cstate="print"/>
          <a:stretch>
            <a:fillRect/>
          </a:stretch>
        </p:blipFill>
        <p:spPr>
          <a:xfrm>
            <a:off x="0" y="5859587"/>
            <a:ext cx="9144000" cy="9984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Times New Roman" pitchFamily="18" charset="0"/>
                <a:cs typeface="Times New Roman"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Times New Roman" pitchFamily="18" charset="0"/>
                <a:cs typeface="Times New Roman" pitchFamily="18" charset="0"/>
              </a:defRPr>
            </a:lvl1pPr>
            <a:lvl2pPr>
              <a:defRPr sz="2800">
                <a:latin typeface="Times New Roman" pitchFamily="18" charset="0"/>
                <a:cs typeface="Times New Roman" pitchFamily="18" charset="0"/>
              </a:defRPr>
            </a:lvl2pPr>
            <a:lvl3pPr>
              <a:defRPr sz="2400">
                <a:latin typeface="Times New Roman" pitchFamily="18" charset="0"/>
                <a:cs typeface="Times New Roman" pitchFamily="18" charset="0"/>
              </a:defRPr>
            </a:lvl3pPr>
            <a:lvl4pPr>
              <a:defRPr sz="2000">
                <a:latin typeface="Times New Roman" pitchFamily="18" charset="0"/>
                <a:cs typeface="Times New Roman" pitchFamily="18" charset="0"/>
              </a:defRPr>
            </a:lvl4pPr>
            <a:lvl5pPr>
              <a:defRPr sz="2000">
                <a:latin typeface="Times New Roman" pitchFamily="18" charset="0"/>
                <a:cs typeface="Times New Roman" pitchFamily="18"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Times New Roman" pitchFamily="18" charset="0"/>
                <a:cs typeface="Times New Roman"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cs typeface="Times New Roman" pitchFamily="18" charset="0"/>
              </a:defRPr>
            </a:lvl1pPr>
          </a:lstStyle>
          <a:p>
            <a:fld id="{12010AD1-3103-4C56-AC44-333D72DC6E3A}" type="datetimeFigureOut">
              <a:rPr lang="en-US" smtClean="0"/>
              <a:pPr/>
              <a:t>8/19/14</a:t>
            </a:fld>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Times New Roman" pitchFamily="18" charset="0"/>
              </a:defRPr>
            </a:lvl1pPr>
          </a:lstStyle>
          <a:p>
            <a:fld id="{4F47B267-82E0-40BD-9D30-35ABEC37E666}" type="slidenum">
              <a:rPr lang="en-US" smtClean="0"/>
              <a:pPr/>
              <a:t>‹#›</a:t>
            </a:fld>
            <a:endParaRPr lang="en-US"/>
          </a:p>
        </p:txBody>
      </p:sp>
      <p:pic>
        <p:nvPicPr>
          <p:cNvPr id="8" name="Picture 7" descr="LLU SAHP Lower thirds Power Point.jpg"/>
          <p:cNvPicPr>
            <a:picLocks noChangeAspect="1"/>
          </p:cNvPicPr>
          <p:nvPr userDrawn="1"/>
        </p:nvPicPr>
        <p:blipFill>
          <a:blip r:embed="rId2" cstate="print"/>
          <a:stretch>
            <a:fillRect/>
          </a:stretch>
        </p:blipFill>
        <p:spPr>
          <a:xfrm>
            <a:off x="0" y="5859587"/>
            <a:ext cx="9144000" cy="9984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Times New Roman" pitchFamily="18" charset="0"/>
                <a:cs typeface="Times New Roman" pitchFamily="18"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Times New Roman" pitchFamily="18" charset="0"/>
                <a:cs typeface="Times New Roman"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Times New Roman" pitchFamily="18" charset="0"/>
                <a:cs typeface="Times New Roman"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cs typeface="Times New Roman" pitchFamily="18" charset="0"/>
              </a:defRPr>
            </a:lvl1pPr>
          </a:lstStyle>
          <a:p>
            <a:fld id="{12010AD1-3103-4C56-AC44-333D72DC6E3A}" type="datetimeFigureOut">
              <a:rPr lang="en-US" smtClean="0"/>
              <a:pPr/>
              <a:t>8/19/14</a:t>
            </a:fld>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Times New Roman" pitchFamily="18" charset="0"/>
              </a:defRPr>
            </a:lvl1pPr>
          </a:lstStyle>
          <a:p>
            <a:fld id="{4F47B267-82E0-40BD-9D30-35ABEC37E666}" type="slidenum">
              <a:rPr lang="en-US" smtClean="0"/>
              <a:pPr/>
              <a:t>‹#›</a:t>
            </a:fld>
            <a:endParaRPr lang="en-US"/>
          </a:p>
        </p:txBody>
      </p:sp>
      <p:pic>
        <p:nvPicPr>
          <p:cNvPr id="8" name="Picture 7" descr="LLU SAHP Lower thirds Power Point.jpg"/>
          <p:cNvPicPr>
            <a:picLocks noChangeAspect="1"/>
          </p:cNvPicPr>
          <p:nvPr userDrawn="1"/>
        </p:nvPicPr>
        <p:blipFill>
          <a:blip r:embed="rId2" cstate="print"/>
          <a:stretch>
            <a:fillRect/>
          </a:stretch>
        </p:blipFill>
        <p:spPr>
          <a:xfrm>
            <a:off x="0" y="5859587"/>
            <a:ext cx="9144000" cy="9984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10AD1-3103-4C56-AC44-333D72DC6E3A}" type="datetimeFigureOut">
              <a:rPr lang="en-US" smtClean="0"/>
              <a:pPr/>
              <a:t>8/19/14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7B267-82E0-40BD-9D30-35ABEC37E666}" type="slidenum">
              <a:rPr lang="en-US" smtClean="0"/>
              <a:pPr/>
              <a:t>‹#›</a:t>
            </a:fld>
            <a:endParaRPr lang="en-US"/>
          </a:p>
        </p:txBody>
      </p:sp>
      <p:pic>
        <p:nvPicPr>
          <p:cNvPr id="7" name="Picture 6" descr="LLU SAHP Lower thirds Power Point.jpg"/>
          <p:cNvPicPr>
            <a:picLocks noChangeAspect="1"/>
          </p:cNvPicPr>
          <p:nvPr userDrawn="1"/>
        </p:nvPicPr>
        <p:blipFill>
          <a:blip r:embed="rId13" cstate="print"/>
          <a:stretch>
            <a:fillRect/>
          </a:stretch>
        </p:blipFill>
        <p:spPr>
          <a:xfrm>
            <a:off x="0" y="5859587"/>
            <a:ext cx="9144000" cy="9984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8.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4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wmf"/><Relationship Id="rId5" Type="http://schemas.openxmlformats.org/officeDocument/2006/relationships/image" Target="../media/image45.wmf"/><Relationship Id="rId6" Type="http://schemas.openxmlformats.org/officeDocument/2006/relationships/image" Target="../media/image46.wmf"/><Relationship Id="rId7" Type="http://schemas.openxmlformats.org/officeDocument/2006/relationships/image" Target="../media/image47.wmf"/><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1.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52.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5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54.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5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jpeg"/></Relationships>
</file>

<file path=ppt/slides/_rels/slide53.xml.rels><?xml version="1.0" encoding="UTF-8" standalone="yes"?>
<Relationships xmlns="http://schemas.openxmlformats.org/package/2006/relationships"><Relationship Id="rId3" Type="http://schemas.openxmlformats.org/officeDocument/2006/relationships/hyperlink" Target="mailto:tddouglas@llu.edu" TargetMode="External"/><Relationship Id="rId4" Type="http://schemas.openxmlformats.org/officeDocument/2006/relationships/hyperlink" Target="mailto:kmainess@llu.edu" TargetMode="External"/><Relationship Id="rId5" Type="http://schemas.openxmlformats.org/officeDocument/2006/relationships/hyperlink" Target="mailto:jstclair@llu.edu" TargetMode="External"/><Relationship Id="rId1" Type="http://schemas.openxmlformats.org/officeDocument/2006/relationships/slideLayout" Target="../slideLayouts/slideLayout2.xml"/><Relationship Id="rId2" Type="http://schemas.openxmlformats.org/officeDocument/2006/relationships/hyperlink" Target="mailto:cbratlund@llu.edu"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onlin.wsj.com/article_pring?SB116338508743121260.html"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entrends.com/the_demise_of_reflection.html."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458200" cy="1600200"/>
          </a:xfrm>
        </p:spPr>
        <p:txBody>
          <a:bodyPr>
            <a:normAutofit/>
          </a:bodyPr>
          <a:lstStyle/>
          <a:p>
            <a:pPr algn="l"/>
            <a:r>
              <a:rPr lang="en-US" dirty="0" smtClean="0">
                <a:latin typeface="+mj-lt"/>
              </a:rPr>
              <a:t>Involving Alumni in Learner Focused Instruction: Problem Based Learning</a:t>
            </a:r>
            <a:endParaRPr lang="en-US" dirty="0">
              <a:latin typeface="+mj-lt"/>
            </a:endParaRPr>
          </a:p>
        </p:txBody>
      </p:sp>
      <p:sp>
        <p:nvSpPr>
          <p:cNvPr id="3" name="Subtitle 2"/>
          <p:cNvSpPr>
            <a:spLocks noGrp="1"/>
          </p:cNvSpPr>
          <p:nvPr>
            <p:ph type="subTitle" idx="1"/>
          </p:nvPr>
        </p:nvSpPr>
        <p:spPr>
          <a:xfrm>
            <a:off x="304800" y="4800600"/>
            <a:ext cx="8534400" cy="1066800"/>
          </a:xfrm>
        </p:spPr>
        <p:txBody>
          <a:bodyPr>
            <a:normAutofit/>
          </a:bodyPr>
          <a:lstStyle/>
          <a:p>
            <a:r>
              <a:rPr lang="en-US" sz="2000" dirty="0" smtClean="0">
                <a:latin typeface="+mj-lt"/>
              </a:rPr>
              <a:t>Christina Bratlund, Terry D. Douglas, Karen Mainess, &amp; Jennifer St. Clair</a:t>
            </a:r>
          </a:p>
          <a:p>
            <a:r>
              <a:rPr lang="en-US" sz="1800" dirty="0" smtClean="0">
                <a:latin typeface="+mj-lt"/>
              </a:rPr>
              <a:t>Faculty Development Showcase</a:t>
            </a:r>
          </a:p>
          <a:p>
            <a:r>
              <a:rPr lang="en-US" sz="1800" dirty="0" smtClean="0">
                <a:latin typeface="+mj-lt"/>
              </a:rPr>
              <a:t>Thursday, February 27, 2014</a:t>
            </a:r>
            <a:endParaRPr lang="en-US" sz="2400" dirty="0" smtClean="0">
              <a:latin typeface="+mj-lt"/>
            </a:endParaRPr>
          </a:p>
          <a:p>
            <a:endParaRPr lang="en-US" dirty="0"/>
          </a:p>
        </p:txBody>
      </p:sp>
      <p:pic>
        <p:nvPicPr>
          <p:cNvPr id="1038" name="Picture 14" descr="Thinking 01 -"/>
          <p:cNvPicPr>
            <a:picLocks noChangeAspect="1" noChangeArrowheads="1"/>
          </p:cNvPicPr>
          <p:nvPr/>
        </p:nvPicPr>
        <p:blipFill>
          <a:blip r:embed="rId2" cstate="print"/>
          <a:srcRect/>
          <a:stretch>
            <a:fillRect/>
          </a:stretch>
        </p:blipFill>
        <p:spPr bwMode="auto">
          <a:xfrm>
            <a:off x="1752600" y="2057400"/>
            <a:ext cx="2438400" cy="2362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00600" y="990601"/>
            <a:ext cx="4191000" cy="4876800"/>
          </a:xfrm>
        </p:spPr>
        <p:txBody>
          <a:bodyPr>
            <a:normAutofit fontScale="85000" lnSpcReduction="10000"/>
          </a:bodyPr>
          <a:lstStyle/>
          <a:p>
            <a:pPr lvl="0"/>
            <a:r>
              <a:rPr lang="en-US" dirty="0" smtClean="0"/>
              <a:t>Learning occurs in the contexts of authentic tasks, issues, and problems</a:t>
            </a:r>
          </a:p>
          <a:p>
            <a:pPr lvl="0"/>
            <a:r>
              <a:rPr lang="en-US" dirty="0" smtClean="0"/>
              <a:t>Aligned with real-world concerns </a:t>
            </a:r>
          </a:p>
          <a:p>
            <a:pPr lvl="0"/>
            <a:r>
              <a:rPr lang="en-US" dirty="0" smtClean="0"/>
              <a:t>Stimulates students to take responsibility for their own learning</a:t>
            </a:r>
          </a:p>
          <a:p>
            <a:pPr lvl="1"/>
            <a:r>
              <a:rPr lang="en-US" dirty="0" smtClean="0"/>
              <a:t>Very few lectures</a:t>
            </a:r>
          </a:p>
          <a:p>
            <a:pPr lvl="1"/>
            <a:r>
              <a:rPr lang="en-US" dirty="0" smtClean="0"/>
              <a:t>No structured sequence of assigned readings, etc. </a:t>
            </a:r>
          </a:p>
          <a:p>
            <a:endParaRPr lang="en-US" dirty="0"/>
          </a:p>
        </p:txBody>
      </p:sp>
      <p:sp>
        <p:nvSpPr>
          <p:cNvPr id="6" name="Title 5"/>
          <p:cNvSpPr>
            <a:spLocks noGrp="1"/>
          </p:cNvSpPr>
          <p:nvPr>
            <p:ph type="title" idx="4294967295"/>
          </p:nvPr>
        </p:nvSpPr>
        <p:spPr>
          <a:xfrm>
            <a:off x="1371600" y="274638"/>
            <a:ext cx="6096000" cy="715962"/>
          </a:xfrm>
        </p:spPr>
        <p:txBody>
          <a:bodyPr>
            <a:normAutofit fontScale="90000"/>
          </a:bodyPr>
          <a:lstStyle/>
          <a:p>
            <a:r>
              <a:rPr lang="en-US" sz="4800" dirty="0" smtClean="0">
                <a:latin typeface="+mj-lt"/>
              </a:rPr>
              <a:t>Unique aspects of PBL </a:t>
            </a:r>
          </a:p>
        </p:txBody>
      </p:sp>
      <p:pic>
        <p:nvPicPr>
          <p:cNvPr id="59394" name="Picture 2" descr="http://www.ithaca.edu/depts/gallery_img/40249_full.jpg"/>
          <p:cNvPicPr>
            <a:picLocks noChangeAspect="1" noChangeArrowheads="1"/>
          </p:cNvPicPr>
          <p:nvPr/>
        </p:nvPicPr>
        <p:blipFill>
          <a:blip r:embed="rId3" cstate="print"/>
          <a:srcRect/>
          <a:stretch>
            <a:fillRect/>
          </a:stretch>
        </p:blipFill>
        <p:spPr bwMode="auto">
          <a:xfrm>
            <a:off x="0" y="1981200"/>
            <a:ext cx="4876800" cy="3886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0" y="1"/>
            <a:ext cx="5105400" cy="6001643"/>
          </a:xfrm>
          <a:prstGeom prst="rect">
            <a:avLst/>
          </a:prstGeom>
        </p:spPr>
        <p:txBody>
          <a:bodyPr wrap="square">
            <a:spAutoFit/>
          </a:bodyPr>
          <a:lstStyle/>
          <a:p>
            <a:pPr marL="346075" lvl="0" indent="-346075">
              <a:buFont typeface="Arial" pitchFamily="34" charset="0"/>
              <a:buChar char="•"/>
            </a:pPr>
            <a:r>
              <a:rPr lang="en-US" sz="3200" dirty="0" smtClean="0"/>
              <a:t>Fosters collaboration among students</a:t>
            </a:r>
          </a:p>
          <a:p>
            <a:pPr marL="346075" lvl="0" indent="-346075">
              <a:buFont typeface="Arial" pitchFamily="34" charset="0"/>
              <a:buChar char="•"/>
            </a:pPr>
            <a:r>
              <a:rPr lang="en-US" sz="3200" dirty="0" smtClean="0"/>
              <a:t>Stresses the development of problem solving skills within the context of professional practice</a:t>
            </a:r>
          </a:p>
          <a:p>
            <a:pPr marL="346075" lvl="0" indent="-346075">
              <a:buFont typeface="Arial" pitchFamily="34" charset="0"/>
              <a:buChar char="•"/>
            </a:pPr>
            <a:r>
              <a:rPr lang="en-US" sz="3200" dirty="0" smtClean="0"/>
              <a:t>Promotes effective reasoning and self-directed learning</a:t>
            </a:r>
          </a:p>
          <a:p>
            <a:pPr marL="346075" lvl="0" indent="-346075">
              <a:buFont typeface="Arial" pitchFamily="34" charset="0"/>
              <a:buChar char="•"/>
            </a:pPr>
            <a:r>
              <a:rPr lang="en-US" sz="3200" dirty="0" smtClean="0"/>
              <a:t>Aimed at increasing motivation for life-long learning. </a:t>
            </a:r>
          </a:p>
        </p:txBody>
      </p:sp>
      <p:pic>
        <p:nvPicPr>
          <p:cNvPr id="80898" name="Picture 2" descr="https://www.secularstudents.org/sites/default/files/handy%20hands.JPG"/>
          <p:cNvPicPr>
            <a:picLocks noChangeAspect="1" noChangeArrowheads="1"/>
          </p:cNvPicPr>
          <p:nvPr/>
        </p:nvPicPr>
        <p:blipFill>
          <a:blip r:embed="rId3" cstate="print"/>
          <a:srcRect/>
          <a:stretch>
            <a:fillRect/>
          </a:stretch>
        </p:blipFill>
        <p:spPr bwMode="auto">
          <a:xfrm>
            <a:off x="0" y="0"/>
            <a:ext cx="3962400" cy="5867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0" y="1447800"/>
            <a:ext cx="4114800" cy="4525963"/>
          </a:xfrm>
        </p:spPr>
        <p:txBody>
          <a:bodyPr>
            <a:normAutofit fontScale="92500" lnSpcReduction="20000"/>
          </a:bodyPr>
          <a:lstStyle/>
          <a:p>
            <a:r>
              <a:rPr lang="en-US" dirty="0" smtClean="0">
                <a:latin typeface="+mj-lt"/>
              </a:rPr>
              <a:t>Instructor’s role</a:t>
            </a:r>
          </a:p>
          <a:p>
            <a:pPr lvl="1"/>
            <a:r>
              <a:rPr lang="en-US" dirty="0" smtClean="0">
                <a:latin typeface="+mj-lt"/>
              </a:rPr>
              <a:t>Changes from "sage on the stage" </a:t>
            </a:r>
            <a:r>
              <a:rPr lang="en-US" dirty="0" smtClean="0">
                <a:latin typeface="+mj-lt"/>
                <a:sym typeface="Wingdings" pitchFamily="2" charset="2"/>
              </a:rPr>
              <a:t></a:t>
            </a:r>
            <a:r>
              <a:rPr lang="en-US" dirty="0" smtClean="0">
                <a:latin typeface="+mj-lt"/>
              </a:rPr>
              <a:t> "guide by the side." </a:t>
            </a:r>
          </a:p>
          <a:p>
            <a:pPr lvl="1"/>
            <a:r>
              <a:rPr lang="en-US" dirty="0" smtClean="0">
                <a:latin typeface="+mj-lt"/>
              </a:rPr>
              <a:t>Instructor becomes facilitator and coach of student learning</a:t>
            </a:r>
          </a:p>
          <a:p>
            <a:pPr lvl="1"/>
            <a:r>
              <a:rPr lang="en-US" dirty="0" smtClean="0">
                <a:latin typeface="+mj-lt"/>
              </a:rPr>
              <a:t>Acts at times as a resource person, rather than as knowledge-holder and disseminator. </a:t>
            </a:r>
          </a:p>
          <a:p>
            <a:endParaRPr lang="en-US" dirty="0"/>
          </a:p>
        </p:txBody>
      </p:sp>
      <p:sp>
        <p:nvSpPr>
          <p:cNvPr id="3" name="Title 2"/>
          <p:cNvSpPr>
            <a:spLocks noGrp="1"/>
          </p:cNvSpPr>
          <p:nvPr>
            <p:ph type="title" idx="4294967295"/>
          </p:nvPr>
        </p:nvSpPr>
        <p:spPr>
          <a:xfrm>
            <a:off x="0" y="274638"/>
            <a:ext cx="8229600" cy="1143000"/>
          </a:xfrm>
        </p:spPr>
        <p:txBody>
          <a:bodyPr/>
          <a:lstStyle/>
          <a:p>
            <a:r>
              <a:rPr lang="en-US" dirty="0" smtClean="0">
                <a:latin typeface="+mj-lt"/>
              </a:rPr>
              <a:t>Role of the Instructor</a:t>
            </a:r>
            <a:endParaRPr lang="en-US" dirty="0">
              <a:latin typeface="+mj-lt"/>
            </a:endParaRPr>
          </a:p>
        </p:txBody>
      </p:sp>
      <p:pic>
        <p:nvPicPr>
          <p:cNvPr id="55300" name="Picture 4" descr="http://2.bp.blogspot.com/-69c1zJOOEFo/T3po0EkVNRI/AAAAAAAAKWk/kL3POj0U0xc/s1600/004KBT_Gordon_Liu_012.jpg"/>
          <p:cNvPicPr>
            <a:picLocks noChangeAspect="1" noChangeArrowheads="1"/>
          </p:cNvPicPr>
          <p:nvPr/>
        </p:nvPicPr>
        <p:blipFill>
          <a:blip r:embed="rId3" cstate="print"/>
          <a:srcRect/>
          <a:stretch>
            <a:fillRect/>
          </a:stretch>
        </p:blipFill>
        <p:spPr bwMode="auto">
          <a:xfrm>
            <a:off x="4191000" y="1828800"/>
            <a:ext cx="4953000" cy="3352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Role of the Student</a:t>
            </a:r>
            <a:endParaRPr lang="en-US" dirty="0">
              <a:latin typeface="+mj-lt"/>
            </a:endParaRPr>
          </a:p>
        </p:txBody>
      </p:sp>
      <p:sp>
        <p:nvSpPr>
          <p:cNvPr id="3" name="Content Placeholder 2"/>
          <p:cNvSpPr>
            <a:spLocks noGrp="1"/>
          </p:cNvSpPr>
          <p:nvPr>
            <p:ph idx="1"/>
          </p:nvPr>
        </p:nvSpPr>
        <p:spPr>
          <a:xfrm>
            <a:off x="5486400" y="1600201"/>
            <a:ext cx="3657600" cy="4267200"/>
          </a:xfrm>
        </p:spPr>
        <p:txBody>
          <a:bodyPr>
            <a:normAutofit/>
          </a:bodyPr>
          <a:lstStyle/>
          <a:p>
            <a:r>
              <a:rPr lang="en-US" dirty="0" smtClean="0">
                <a:latin typeface="+mj-lt"/>
              </a:rPr>
              <a:t>More active, </a:t>
            </a:r>
          </a:p>
          <a:p>
            <a:pPr lvl="1"/>
            <a:r>
              <a:rPr lang="en-US" dirty="0" smtClean="0">
                <a:latin typeface="+mj-lt"/>
              </a:rPr>
              <a:t>Engaged as a problem-solver</a:t>
            </a:r>
          </a:p>
          <a:p>
            <a:pPr lvl="1"/>
            <a:r>
              <a:rPr lang="en-US" dirty="0" smtClean="0">
                <a:latin typeface="+mj-lt"/>
              </a:rPr>
              <a:t>Decision-maker</a:t>
            </a:r>
          </a:p>
          <a:p>
            <a:pPr lvl="1"/>
            <a:r>
              <a:rPr lang="en-US" dirty="0" smtClean="0">
                <a:latin typeface="+mj-lt"/>
              </a:rPr>
              <a:t>Meaning-maker</a:t>
            </a:r>
          </a:p>
          <a:p>
            <a:r>
              <a:rPr lang="en-US" dirty="0" smtClean="0">
                <a:latin typeface="+mj-lt"/>
              </a:rPr>
              <a:t>Not a passive listener and note-taker</a:t>
            </a:r>
            <a:endParaRPr lang="en-US" dirty="0">
              <a:latin typeface="+mj-lt"/>
            </a:endParaRPr>
          </a:p>
        </p:txBody>
      </p:sp>
      <p:pic>
        <p:nvPicPr>
          <p:cNvPr id="82946" name="Picture 2" descr="http://irememberthatdaywhen.files.wordpress.com/2012/11/girl-sleeping1.jpg"/>
          <p:cNvPicPr>
            <a:picLocks noChangeAspect="1" noChangeArrowheads="1"/>
          </p:cNvPicPr>
          <p:nvPr/>
        </p:nvPicPr>
        <p:blipFill>
          <a:blip r:embed="rId3" cstate="print"/>
          <a:srcRect/>
          <a:stretch>
            <a:fillRect/>
          </a:stretch>
        </p:blipFill>
        <p:spPr bwMode="auto">
          <a:xfrm>
            <a:off x="0" y="1143000"/>
            <a:ext cx="5562600" cy="4724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latin typeface="+mj-lt"/>
              </a:rPr>
              <a:t>Where did it come from </a:t>
            </a:r>
            <a:br>
              <a:rPr lang="en-US" dirty="0" smtClean="0">
                <a:latin typeface="+mj-lt"/>
              </a:rPr>
            </a:br>
            <a:r>
              <a:rPr lang="en-US" dirty="0" smtClean="0">
                <a:latin typeface="+mj-lt"/>
              </a:rPr>
              <a:t>&amp; who is using it?</a:t>
            </a:r>
            <a:endParaRPr lang="en-US" dirty="0">
              <a:latin typeface="+mj-lt"/>
            </a:endParaRPr>
          </a:p>
        </p:txBody>
      </p:sp>
      <p:sp>
        <p:nvSpPr>
          <p:cNvPr id="3" name="Content Placeholder 2"/>
          <p:cNvSpPr>
            <a:spLocks noGrp="1"/>
          </p:cNvSpPr>
          <p:nvPr>
            <p:ph idx="4294967295"/>
          </p:nvPr>
        </p:nvSpPr>
        <p:spPr>
          <a:xfrm>
            <a:off x="152400" y="2895601"/>
            <a:ext cx="8763000" cy="2971800"/>
          </a:xfrm>
        </p:spPr>
        <p:txBody>
          <a:bodyPr>
            <a:normAutofit lnSpcReduction="10000"/>
          </a:bodyPr>
          <a:lstStyle/>
          <a:p>
            <a:r>
              <a:rPr lang="en-US" dirty="0" smtClean="0">
                <a:latin typeface="+mj-lt"/>
              </a:rPr>
              <a:t>PBL originated from a curriculum reform by medical faculty at Case Western Reserve University (Cleveland, OH) in the late 1950s. </a:t>
            </a:r>
          </a:p>
          <a:p>
            <a:r>
              <a:rPr lang="en-US" dirty="0" smtClean="0">
                <a:latin typeface="+mj-lt"/>
              </a:rPr>
              <a:t>McMaster University in Canada further evolved the practice of PBL in their medical school program. </a:t>
            </a:r>
          </a:p>
        </p:txBody>
      </p:sp>
      <p:pic>
        <p:nvPicPr>
          <p:cNvPr id="53250" name="Picture 2" descr="http://upload.wikimedia.org/wikipedia/commons/3/38/Case_western_reserve_campus_2005.jpg"/>
          <p:cNvPicPr>
            <a:picLocks noChangeAspect="1" noChangeArrowheads="1"/>
          </p:cNvPicPr>
          <p:nvPr/>
        </p:nvPicPr>
        <p:blipFill>
          <a:blip r:embed="rId3" cstate="print"/>
          <a:srcRect/>
          <a:stretch>
            <a:fillRect/>
          </a:stretch>
        </p:blipFill>
        <p:spPr bwMode="auto">
          <a:xfrm>
            <a:off x="0" y="0"/>
            <a:ext cx="7086600" cy="283845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86200"/>
            <a:ext cx="8915400" cy="1938992"/>
          </a:xfrm>
          <a:prstGeom prst="rect">
            <a:avLst/>
          </a:prstGeom>
        </p:spPr>
        <p:txBody>
          <a:bodyPr wrap="square">
            <a:spAutoFit/>
          </a:bodyPr>
          <a:lstStyle/>
          <a:p>
            <a:r>
              <a:rPr lang="en-US" sz="2400" dirty="0" smtClean="0"/>
              <a:t>Both institutions considered</a:t>
            </a:r>
          </a:p>
          <a:p>
            <a:pPr>
              <a:buFont typeface="Arial" pitchFamily="34" charset="0"/>
              <a:buChar char="•"/>
            </a:pPr>
            <a:r>
              <a:rPr lang="en-US" sz="2400" dirty="0" smtClean="0"/>
              <a:t>  Intensive pattern of basic science lectures</a:t>
            </a:r>
          </a:p>
          <a:p>
            <a:pPr>
              <a:buFont typeface="Arial" pitchFamily="34" charset="0"/>
              <a:buChar char="•"/>
            </a:pPr>
            <a:r>
              <a:rPr lang="en-US" sz="2400" dirty="0" smtClean="0"/>
              <a:t>  Followed by an equally exhausting clinical teaching program </a:t>
            </a:r>
          </a:p>
          <a:p>
            <a:pPr lvl="2">
              <a:buFont typeface="Arial" pitchFamily="34" charset="0"/>
              <a:buChar char="•"/>
            </a:pPr>
            <a:r>
              <a:rPr lang="en-US" sz="2400" dirty="0" smtClean="0"/>
              <a:t>Ineffective</a:t>
            </a:r>
          </a:p>
          <a:p>
            <a:pPr lvl="2">
              <a:buFont typeface="Arial" pitchFamily="34" charset="0"/>
              <a:buChar char="•"/>
            </a:pPr>
            <a:r>
              <a:rPr lang="en-US" sz="2400" dirty="0" smtClean="0"/>
              <a:t>Dehumanizing way to prepare future physicians. </a:t>
            </a:r>
            <a:endParaRPr lang="en-US" sz="2400" dirty="0"/>
          </a:p>
        </p:txBody>
      </p:sp>
      <p:pic>
        <p:nvPicPr>
          <p:cNvPr id="3" name="Picture 4" descr="http://upload.wikimedia.org/wikipedia/commons/b/b7/McMaster_University_-_University_Hall_tower_and_archway.jpg"/>
          <p:cNvPicPr>
            <a:picLocks noChangeAspect="1" noChangeArrowheads="1"/>
          </p:cNvPicPr>
          <p:nvPr/>
        </p:nvPicPr>
        <p:blipFill>
          <a:blip r:embed="rId3" cstate="print"/>
          <a:srcRect/>
          <a:stretch>
            <a:fillRect/>
          </a:stretch>
        </p:blipFill>
        <p:spPr bwMode="auto">
          <a:xfrm>
            <a:off x="914400" y="0"/>
            <a:ext cx="7115175" cy="35814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90800" y="152400"/>
            <a:ext cx="4191000" cy="5638800"/>
          </a:xfrm>
        </p:spPr>
        <p:txBody>
          <a:bodyPr>
            <a:normAutofit fontScale="77500" lnSpcReduction="20000"/>
          </a:bodyPr>
          <a:lstStyle/>
          <a:p>
            <a:r>
              <a:rPr lang="en-US" dirty="0" smtClean="0"/>
              <a:t>PBL has spread to over 50 medical schools</a:t>
            </a:r>
          </a:p>
          <a:p>
            <a:r>
              <a:rPr lang="en-US" dirty="0" smtClean="0"/>
              <a:t>Diffused into many other professional fields including</a:t>
            </a:r>
          </a:p>
          <a:p>
            <a:pPr lvl="1"/>
            <a:r>
              <a:rPr lang="en-US" dirty="0" smtClean="0"/>
              <a:t>Law</a:t>
            </a:r>
          </a:p>
          <a:p>
            <a:pPr lvl="1"/>
            <a:r>
              <a:rPr lang="en-US" dirty="0" smtClean="0"/>
              <a:t>Economics</a:t>
            </a:r>
          </a:p>
          <a:p>
            <a:pPr lvl="1"/>
            <a:r>
              <a:rPr lang="en-US" dirty="0" smtClean="0"/>
              <a:t>Architecture</a:t>
            </a:r>
          </a:p>
          <a:p>
            <a:pPr lvl="1"/>
            <a:r>
              <a:rPr lang="en-US" dirty="0" smtClean="0"/>
              <a:t>Mechanical and civil engineering</a:t>
            </a:r>
          </a:p>
          <a:p>
            <a:pPr lvl="1"/>
            <a:r>
              <a:rPr lang="en-US" dirty="0" smtClean="0"/>
              <a:t>Speech-Language Pathology</a:t>
            </a:r>
          </a:p>
          <a:p>
            <a:pPr lvl="1"/>
            <a:r>
              <a:rPr lang="en-US" dirty="0" smtClean="0"/>
              <a:t>K-12 curricula</a:t>
            </a:r>
          </a:p>
          <a:p>
            <a:pPr lvl="1"/>
            <a:r>
              <a:rPr lang="en-US" dirty="0" smtClean="0"/>
              <a:t>The entire MBA program at Ohio University has been designed as an integrated curriculum using the PBL approach.</a:t>
            </a:r>
          </a:p>
          <a:p>
            <a:endParaRPr lang="en-US" dirty="0"/>
          </a:p>
        </p:txBody>
      </p:sp>
      <p:pic>
        <p:nvPicPr>
          <p:cNvPr id="51202" name="Picture 2" descr="http://1.bp.blogspot.com/-BPU2gEYJ4AA/TyWnK-D8gSI/AAAAAAAAAEM/VoQySmpBO2Q/s1600/uab_medical_students_20090806_18005924361.jpg"/>
          <p:cNvPicPr>
            <a:picLocks noChangeAspect="1" noChangeArrowheads="1"/>
          </p:cNvPicPr>
          <p:nvPr/>
        </p:nvPicPr>
        <p:blipFill>
          <a:blip r:embed="rId3" cstate="print"/>
          <a:srcRect/>
          <a:stretch>
            <a:fillRect/>
          </a:stretch>
        </p:blipFill>
        <p:spPr bwMode="auto">
          <a:xfrm>
            <a:off x="0" y="0"/>
            <a:ext cx="2514600" cy="1600200"/>
          </a:xfrm>
          <a:prstGeom prst="rect">
            <a:avLst/>
          </a:prstGeom>
          <a:noFill/>
        </p:spPr>
      </p:pic>
      <p:pic>
        <p:nvPicPr>
          <p:cNvPr id="51204" name="Picture 4" descr="https://encrypted-tbn0.gstatic.com/images?q=tbn:ANd9GcRTJyrCmllUmIk_vtLkExIacqrFAB7bSo_xp_UoSe-mrYEtil6sZ82Ut5Vw"/>
          <p:cNvPicPr>
            <a:picLocks noChangeAspect="1" noChangeArrowheads="1"/>
          </p:cNvPicPr>
          <p:nvPr/>
        </p:nvPicPr>
        <p:blipFill>
          <a:blip r:embed="rId4" cstate="print"/>
          <a:srcRect/>
          <a:stretch>
            <a:fillRect/>
          </a:stretch>
        </p:blipFill>
        <p:spPr bwMode="auto">
          <a:xfrm>
            <a:off x="0" y="2895600"/>
            <a:ext cx="2514600" cy="1409700"/>
          </a:xfrm>
          <a:prstGeom prst="rect">
            <a:avLst/>
          </a:prstGeom>
          <a:noFill/>
        </p:spPr>
      </p:pic>
      <p:pic>
        <p:nvPicPr>
          <p:cNvPr id="51206" name="Picture 6" descr="http://www.memphis.edu/reslife/livingcommunities/images/ArchandDesign/ARCH_House_01.jpg"/>
          <p:cNvPicPr>
            <a:picLocks noChangeAspect="1" noChangeArrowheads="1"/>
          </p:cNvPicPr>
          <p:nvPr/>
        </p:nvPicPr>
        <p:blipFill>
          <a:blip r:embed="rId5" cstate="print"/>
          <a:srcRect/>
          <a:stretch>
            <a:fillRect/>
          </a:stretch>
        </p:blipFill>
        <p:spPr bwMode="auto">
          <a:xfrm>
            <a:off x="1" y="4343400"/>
            <a:ext cx="2362199" cy="1524000"/>
          </a:xfrm>
          <a:prstGeom prst="rect">
            <a:avLst/>
          </a:prstGeom>
          <a:noFill/>
        </p:spPr>
      </p:pic>
      <p:pic>
        <p:nvPicPr>
          <p:cNvPr id="51208" name="Picture 8" descr="http://global.fncstatic.com/static/managed/img/World/homework_DC.jpg"/>
          <p:cNvPicPr>
            <a:picLocks noChangeAspect="1" noChangeArrowheads="1"/>
          </p:cNvPicPr>
          <p:nvPr/>
        </p:nvPicPr>
        <p:blipFill>
          <a:blip r:embed="rId6" cstate="print"/>
          <a:srcRect/>
          <a:stretch>
            <a:fillRect/>
          </a:stretch>
        </p:blipFill>
        <p:spPr bwMode="auto">
          <a:xfrm>
            <a:off x="6781800" y="4211493"/>
            <a:ext cx="2362200" cy="1579708"/>
          </a:xfrm>
          <a:prstGeom prst="rect">
            <a:avLst/>
          </a:prstGeom>
          <a:noFill/>
        </p:spPr>
      </p:pic>
      <p:sp>
        <p:nvSpPr>
          <p:cNvPr id="51210" name="AutoShape 10" descr="data:image/jpeg;base64,/9j/4AAQSkZJRgABAQAAAQABAAD/2wCEAAkGBxISEhUSExQVFRUXGBgXGBQYFxQXFBgUFhgYFxYWFRQYHCggGBolHBcUITEhJSkrLi4uFx8zODMsNygtLisBCgoKDg0OGhAQFywcHRwsLCwsLCwsLCwsLCwsLCwsLCwsLCwsNzcsLCw3NzcsLDcsLCw3NywsNzcsLCw3LCwsK//AABEIALYBFQMBIgACEQEDEQH/xAAcAAABBQEBAQAAAAAAAAAAAAAGAAMEBQcCAQj/xABEEAABAwIDBAcEBwYFBAMAAAABAAIDBBESITEFBkFREyJhcYGRsQcyocEjJEJScrLRFDM0YnPwQ2OiwuEVU4KDCJPx/8QAGQEAAgMBAAAAAAAAAAAAAAAAAQMAAgQF/8QAIxEAAgICAgIDAAMAAAAAAAAAAAECEQMhEjEEMhMiQSNRYf/aAAwDAQACEQMRAD8AoZD1j4LxeAZnvXSaZCFMyx7Fou4bPqMp+9K0eQBQJLHcLRNzo8Oz2D70zj5NAVZ9DsfYY7OGQVo3RV1CMlYjRZzQzEt7pL1k/wCMjyACqmuUnb8l6mc/5j/zFQgVqXRkfZLhdm3vP5VL6ZRaYaePyTsihWjqV92uGosV1GwADCcOQyObf1Cjk5O7iuzKpRB2WosOsLZHPVp8VWtfkO5S3yXB7j6KvDW/hPw8QoiHU56p7x6r2M3TUhIbY8SLHUea5hJuO9WK0F+6Ef0Z/qO+SLquK9PIOcbvylDW5rPov/N/yRbVD6CT8DvQrK19jXH0PnyppHxuwvFuRGh7ilFMWODgiyroXVDMDCA7UX0JA07LoTqYXMcWSNLXjgfUHiEyURMWX8E4kGJvvDUKXFJcXQ1RTlhuFdNnFhINDqOSyTjRphKyxaVwJHQvEzO57fvM4+IXFPMDopICkZcXaDKPJUE12yx3GbXtyPYQqf2JyYKmug/C7yc4fMLjduoMcjoHHquu+P8A3N+ad9m8RZtmtbwwXPiWkepXQcuUUzJGPGVGtpLwruMc1UcchdhpVNt/e6kozhlks4i4Y0Fz7c7DQd6Dm+1CSV+GKJoBORN3G3MgZDuS5ZEhkYNmkEJ8R2QFJvpNT4DO0Fjj74HqAckRbJ3uppiG4sJOl7YTfgHKqyplnia7LkhKy6cVymFBWXq5cT2eaShD5/bnc9pSK8ZiA0BHxTc0h5EK5ka2PhaVu821HTjm57vis1icCtR2Wy0FK3/Lv5lUn0NxLYTUTbBTiclEpBkn6t1o3Hk0n4JBofRgFbLeR55vcfNxTYcmHPuSp+yKB1Q8RsIDiCc9MlrSMbY5C62HuPqnZHBShsSfG6NrcTowMViLZk6XTE+zpme9G8eBR4sryQyDk7u+abPeugDhd4eq4AQCegZO/CVGwKYxuTu5RkUA8kaQy9uIsmGAXBGR5cD+ikSjqeITEPvDvUZA63IzhGVus/1RlXUx/ZZT/luy/wDEoY3EgvGPxO/Mjba38LN/Tf8AlKyv2NUfQx/Y/vDx9E9vVsx9RCBHhxtNxfiAM2g8LpjZWo8fRXsLtPFaqszJ0ZVJE5hwvaWuGRadVP2a12IM4EZoq3v2NJOWSR2JYLFhyxAm+R5qo2XTHpWgixDcxyOSz5YUhuOWyVLQYGh44LqJ6vdr01qa/a31Q9G0rJRpOK95ZgmGsTg//wAftDyuircKMO2pWyjQww2P4xf5IdfEHNIPEEIy9ltIRTumda8hDRzwxXYL/FasEtUJyLdhxdVe9m220dLJOdQLNHN5yaFaMCxn237YL546Qe7GA89r3jLyb6lMm6RaCtg5S462d0rybON3u4u7L8lo2wqKliADWC44oP3cpLRgZDmTkiak2lAywuCe8Fc7I22dXFFJBtFNDIwse0EHUHNBG8u6DIrz0pI1Lo+BHMDmrml2tAHZ6HyV2zC9t2ZhK5NFnBWVvs73o/aWGCQ/SxjjqWaA9pGSNQsXgl/ZNsRuGjnBju6TL1t5LaWhdDDPlE52aHGVDbh/eaS8kceASTRRhkbMh3KLXDQKyazIKHWt6zQmmFPYzNGMslrNJHhEDPuwxj4LKayM9I2393Wvlv0oHJrB5BKyGnCXlLouNuPw08p5Md6FOUwUXeb+Fl7WEeeSUux0ujBMCtKMOi6OZurTf4qaNjA8fIWXf7LIG4RhcBlY5O81qizFMKN2JhJLUSjR2C3kSiOyDNz9rxROkZL1L4bOOlwLWJGiN4cEgxMcHDmCCE1SESi7BzeGBrpadpAOJ+eWoHNSZt3aZ3+GB3XC52wz61TDtcf9JVyraKttAbtrd6OMAMLhjcG552udVGk3Hk+xI094IRJtwXfAOcg+SvnsaNENBUpUZVW7uVDCIcIc913ANINwNVXv2RPE4GSJ7QOJBt5rS5c66Lsicp28WVLN+A/JVaLqbKrcloELO3F+Yoo2yfqs39N/5Sh3cxv0EfcfzORRXRB0EjTo5hB7iLLF3I3p/QxmgbdwN7HPuPermI6cDncJ8bBa2cRscQMJdnnnpZSo9ju6To7gkDFfRbOLRjU0yMDn4BD9ND9ad4+qI3xOa8sIzHpzVVQx/WT4peb1L4vYtN4orUbu9vqgtqPt6xaiee1n5gs/pji0WGRtHVoHsyP1EDlJL+coE6IrQfZvHagYfvOkd5vKbg7KTQUNWAb/AA6XbUrOTmDyjYVvVRiwOw+9hOH8Vjb42WIx0f1jG+5kbcOJ1uefajmnSH4MfLZF2u8xtsGF3ZwVRTGRzgRHhzRw2dv2gCmKusjacmZDM21vwCxckdH432Nbf2fLFSxzBuJrzbuKpt2duOjkAaJGG/8AMWnvCMqPeTpIuikj6rtABm02OZF9P1Undiup2OxdGGv0v93uVbVB4yB3e6MmupX6dN0euXWDwPWy3AuWcb1HHU0sjRiezEWi183FoafBaAHEAXuTxtzWrxnaMXlRa2x9eqlrdrsY62Jw7Bh/3JLTZkMwAUWpi6zT4KaW2TEg6zU5mBMitZiqWDmWha3rO/vt5BZhsqAmtiB4vbbuuFplPnK8/wAxScprw9F/Tqv3uNqWTtsPiFY0+irN7f3BHMt9UpdjJ9GfwZp50ds/NNPbhN1KYck9OmY2rKNjix5lAvhfodCABkUdwbGpp2NmixRFwvijJbnxuNCg2ljxNeObj8grvcfaWB5pnnI3czv4j4J1asVf4e19PUx1UIDxOQHFodZptYg3cOKsW7dY04ZmPhd/MOr4PGSfqM9oR9kTlbzQhwsQCORUTBLYPbTna+WlwuDhjvcEEK+LUJ7X2NG2pgEX0TnE9ZvAgE3torRslXF7zWzt5t6sniNCrWCtCe29c3siPqnt5MqaXu+YVdS7TjfWXN2Ho8OF4wm9xlnqrHeZ31aTuHqFLJQ3ue36CL8P+4orl9w9yF90h9BF+AepRPN+7PcsS9jov0BV0Y/bP/V809E21Sf6fzXA/jP/AFfNOj+IP9Meq22c39IlXTNf0pOoNweOiFtl/wARY62Pii9/+N/fBDtBT2qR2jLxslZvUfg9i53hpsdFJlkMJ8cQUTYW69O+FrntOI3uQ9w48gUSbahtRub+H1Cb2Oy0TR3rNBJs2y6Kx259Ifsv/wDsf+quaCkZDG2KMWYwWA7O9PpJ9JdC7FdBG9uwXCR1RGBhIJfwII4gcb/qjYqNVxhzXNOhBB7jkVScFJDcU3FmSFpuq6SR4JGC45k5FW+0o+ilfHf3XEJgWcuY1TOxGVpHuy2yWcQxhIGmMYj3C+a7o2PuSWlvMG1/grDZlHHm7HYjhzUykozLIGM8TwA5lD2dIvKXHYSbu0gs2Z7TdrbA63ueHdop1ftuJnVcJc/uxvN+zIKViEbGtF7NFhmBp2lUtftCcgujMbQOJc51u6wAuujjhxjRx82RzlZDqN+qJhtfPiCcBB7Q6ySF63eWRriHPJ7bRm/+kpKwqzsBNGHrB3JSAEgE855L2A0GqgHHFfyBPyRps3NxPMn1Qdu4365F2Nkd5NKMtjjJIy9m3B6hBAqDfqoLImW4vHoUQwhC+/2Yhbzff4KkOy+X1B+ohUON2G4Pgp9dUBkgadCM/PVR6+DK6e0Y0xjZcd47/wAzj8VxWR4SJGatzB7U5sWT6MePqVKqGeR9VaEvwrNVss9k1wnqmSD/ALJuOTsronJQNunM1lSGHVzHAd9wfkjghWRVlHtIA1lOOx5/0lWypq3+OhHJjz8CrqysijB+po2S1b2vaHDoxkedxooW3tmvhgd0crujy+jf1hrlhdqFaU/8ZL2MHqud6/4Z3e31UfQb2St1D9DDw+jabd4RJP8Auz3Id3XH0MX9Nn5Qr7aDXGFwYQHWyJzF78QsS9jov0Bxv8Wf6Y9V5NUtjme95s1sYJJ4AFQY64sqT04DCWBtwbtJvrfh4rPvanvCeldAw8GgkEWItit2rW5JKzFDG5Sombc9pjWukbTta4E2xvuOHBt7qmp97axzhLG0C2Xu5eBUHcvZMLvpp24iT1WnQW4961vYe0KdlgGtAHDCFz8vkbo7GLw6jyRnrPaJVkBr5Q4faYWcQb5OatM3S3giqowGkB4GbONuY5hC3tO2DT1MRqIgGSsBN2gAOHaAs43V27JG8WJa5hvcDlqDzBRx5E9orkwtLZ9HpWUbYdcJomycSMx2qdK9rWlziGtAuSTYAcyeC1cjLxGiEPb2VEgp5HREgtGK41OHM+iibK30ZW1clPTC8UTC50xv1nEhrQwfd97M62V01t7tdnfLwKbCFqwp0zFzWOm+keSXOzJOp/sWT1POQc13tXZppp5ISMmnq9rDm0jwy8EooLrkZVUnZ18T0qLOhlucgjbdNzcTo9HuFweBtw780KbKp1b7bIpRDMD9sMceQeMj5j4qkJ8ZDM0ecaC+su0HEbW7h5uKCdv7YDSGxxdK7ic3WHAh8mQ8kbwwGrgu4DG33HcHdjlje8YlErmyRyMAc0FrbkMIuLXde5z58dF0XPVnGkuLokVO3ozYyvLTwa1zjbvsLeXJJCm0abE4lznX4XbmW2FibFepdsqaOmXOFrhaTNu9TO+xbuy9FUS7iwWOB7237QR8Qn/KhD8eQN7oS4qgut7sL/PII12O3IKn2duw6ldI8Ox4mYQAM73BV/swCwSpStmjHFxjsuIkLb6Zy047SfRFUaotsQB9THfMNB+N0YewM3qBW3m3n7mD4kqVtNwazCdS3LwS23DaqcB91nzTO87cweTCtBiIVIwtjY7+UX8VYsIcF3HTfQsH8jfQKFEcBsdOCW9Mv2QKkOEpcMnMAI77rQ9j7RE8TZONrOHJw1QNG3FLLys31Kl7s13QzmFx6smnY/h5py3sU/6L2oN9oR9kTldFyoSb1/dEfULzeneEUjG2bjlkdhjZe1zqSTwAGaL0rYEnJpIdoTesn7Gs+a53tP1c94QrDsSSrd00lXJG9xBLYxhjGeg4m2ed1Zb0smp6fOTp4hbG5wAlbwDrjJzc+V1nXlQbo2S8HIlYUbuD6KL+nH+UK/qPcKot3f3cf4GflCvan3Clx9hktQBOoc0Tyl9sLYrm+YsMz6L5y25UmWd7h9t5t2AmwHgLLdN8q3ohObkBzGsJAxOwuyIaOfyusLZT/SxHgXNdbLQuyy4aJuVivGWwnG0TTNaxvADLCSPNWrN45Imsks04tL3sRxsuJqiI2DmA21NrkeCtNs7UoZ4omhhHRANw4TfCbZteMrjXNc2VM7sVJdDzt521MDm9UEtI6puNO3RZvs+gIeXiRut8gTx8kfbwVNDFs97adlnyWZc+/n72fcDos12fUhrsLtDkeY7QnYIqmzN5U3aTNApN6qump+hhc1uXvlt3+BJsPJCO2N5qucYJ55Htv7rnHD4t0UoVN2DmMj4Kr2qzpGl7R1gOsBrlxstSZjZp3sSraVsc0Ze1tQ54JDiAXRgdXDfkS7JHG8m3aWiYZJ5WtHBoIc9x5NYMyvmdkXSNxDMjW2oKZfDxJ801ZGkUo1Sp9oNHtCYRzROp2DKOovjdc/ZkYBk09hyUp8MUZwtnicDbDdzWvudQWE3GenZZY2940Ga8jaXEAnxPABZ8kFPsfjzSgfQO79K90obhNhmezldWu+GyDJTBhIaC4Zm9hrpYXJ42HJZh7LfaK6llbBVOxU77NEjrl8R4HFxZzHBbTvVQ9Kxj8dowHEkHq2tfFflZZo+N99ml+XaAnantYjpvqtJEXOb1ellGGMWGZwDrHPmQqTaG221sbTWyFjm/48TS64/zY2nrAa3FiO1Z5vFWwyVMhaXdHi1HvOA1tfTxVPBVuidijLmi+QJvlydwPktlfhik7YbV1I+ORwYG1DMsMoD2hwtwa43HLPkvFAod6mFv0rSHD7ouD+iSpxBSPqYBekL2ySqXGZBkVAoQptS7qu7iotCEAlrGm307S65GfPinI16iVasq63YUUjsRuHc+5U+3N1HzXLHtuW4QD4/qiwrxWU2LeKLBKs2XMyIBrbkBoy7LAqo2js82zBHgtFC5ewHUAo/Iynwr8Mq2Z+8kv/KPVM7Wpj7zdRmD6LTZdiQOJOAAnUjIqBV7rRvGTnDvsVeGWmLngf4C27tcZ6jpHCx6Kx7wQCVT+0gE1FOQLlkbyB2uc0adwKLtm7sy08uIFr2FpBtk7W4yQ/7RaF7DHUg2wjoyCOZxNPr5q2WacHQfHxtZU2VW6c20HGRoAa0Mc5mJt+vq0a8SrEVtZPBLFU05YS1wLgOpocsyUExzVM8zSHOB0aGl2djfrkaaIsZtaowyRvLWg4hhBxFh44eY1IXKa2d21QYbgMc2jpw8EOEbO/TL4WRTWH6M+HqqfYMIZG1rbkACxOtrcVbV5+jPgt2PtHKzVToz3evZ5ndO0H3Y76E52sLAEfFY3tmn6KrIBDsJY91rWBABc3LkbjJbbDP9ZrL3sI2aa2s45dqy+ooJZ56iTA1jBdtxbAwsserb3tNeFytGSJm8eTsbbGS4vBNiBlwKfdHJgIYbNOoIv5KDQzHo2nUWUl20DbCFzJadHeg7jZR7wzFvRsvewue/T9VT10RBEg0d68QpW17ve8/dsPJN7OqsujNs9MQuO4rXjVROdllymxUtZc+IP6p+eYxyhw0Oarq1hZJbDhPLUd47E/Wvu1rvBXFkqfZIcekidhvc24g8QCFCpqAyuw3N+JcclYbJrerh4jNvfy/vmrDquzblxHb/AMqBqysrNiiJrnE3ta3zuqd0SNXtErC1392KjCgjbo0X7c/VSwuIH4FpFd7QnP2HFRBx6YPMUhzuYGglmfi0H8Paqjo43dWRotwOh8wqiq2cGuLc7HMX7P8AglGytEfY+zelNzaw4X1N/wD9VtWbAY9xwHB2Wy/4UfZLcMmWSIWmxKBZIFJ93pGnUH4JInqBmkpZOKDv/q1VELsqJMuDiHD4ruTf6shibI8xvBIFi3PPuI5KDWnqnuTRo2SRBjxcWHgeYVKQtSYT7vb8vrBbogAftAn0KMaAlZzuVs8QtwA3AcczrqtKoQhQ1OyxjKjM2lCXECRlwbEYhe44WUpqEN39lxPfL0kbX9Ym5AOZcSgyBeHA6FRqmua1wZcYjnbsWa7oU7p6h7XY2MDpB1HvabBxDePYo+2Nouhne6LpJcDsPXdd3VyNzxGqpKTSG4oKTNVZPpon0EUG05+l6N0RDSA4SA9WxF+PkrY7anYBandI3QOaRcka9U5oRnfZbLi47QQr1DrN76cG0gkiIyIex1geVxcJ+q3too2GR07LcgbuPYGjNMRnLtCftKZ0tHJTsIMxwvbHcYi1jhcgckGbx+2YtLmUsA5CSUnzDG/MoX3H3qnm2niqHl7p2lhJ0GEFzA0aNGRy7UyMLdMF0DgpXCQ3c9jgbEA4TftHBaBuNu2+qLnOJawNsHnO7jkBc6qv3t2o6orehipm/R2s4sPSTG9rDMdS9wtK2vtRrNkl3RCB+FrOhAsGSkj3dLgag9iq8NMY8tqi5ooDHZp5W8slL2l+6PggXZXtEhwN/azgc1ubwCWutxIGYJQpvj7YZH4oqJoYzTpXtvIe1rTkzxuUYWnYqatUEUcbn1dXE3EC5sbS8fZbY4jfnwHf2J3buy2spnRRtwtwkWHK2gQVSe0eGkgIibJU1UnWlmkGBhktpb3ixugAtp2pbpe0apnk6GpjbK03PSMGF7Bxu3RwzHI961uSaoVihwKHZQtG1p4BSXBoz5Zoj21suNkzsFsD7PbbSzs/W6pduQhlPK/+Qgd7svmuTJfejsRf0sBGzuMjnjUknz7OK5eIzr1HdmbfDkmISb2C6bO3R7R3jIrajmPbHdoAlgN8WHjY+6e1MY7sspALS1wa64sbAqBG7JEg7C+ytaSryI5Zjx1+PqqUFOxyWUIFEFTYgqU2ZrsuPBDMNQcK9nnOougWsva5hGYGmvJQ3VAe3PJzfiDkudn7SxjA7W2RXMseEk+fFQg5swi5J4f2DdT2VGarH1N8hkPJc9IoQt3TBeqkdU2SUolmpVUJc0gHVOxCwA5BerqyAlFpu43LxR3Q6IL2CzTvRrR6KjHLonk5FUWwGW6Q9v6q8f7p7lVRFrI3lzmtBvm4gDTmVX9Cij3GpMAaeLsTie8myEd53FtTMfvPdbssbFWjd/qChaGmTppGtw4YgXAuHDH7o81EppGVsDHlvXlJkFv8PG4kBz7eHaj8bkhmKXGRK2DXPPRQuIfiIsbuLhn9q/C3JaYyEAADghndfd2KlIdI7FKWktvoGjW2Wqk7B3vp6khgdhkN+oeJH3Tx5qscfHstmyc3orvaJL+z0M84ycLlp/md1W/EhYCysLzcm5dmTxvxW0e3irw7ObH/ANyZg8Gdc+gWBsfhLSNL+oTYoz2TZmB/W+0PLxT+xrQzRT3/AHcjXEDUWOY8rqCJbOKddNh63A5O+RVroho++Va3/qpkj0ayINI42bjDvHEr72o7dEraaJpyMYmd3vFmDyxeayhtSQQ4m+Qz7Bl6KRPtIm1yS4ga54WDID5AJknoCWxneGp+jwjiR8M0NBysNuT3LRyBPmquIpaIx0LTPYzsjGaidwyAbG3vN3O+GFZo0XX0X7KdhOi2dF1bGS8hPY49X4WTIVeyrK/b2yrNa4cHYT+F1yPIg+aGN+YhHs4i3WlewN5YWm5J77W81r20ti9I0svkS3PjYEXWd+3Cj6OClYLZzZAcmRu/UJUsaeTkaVm/j4mGsyK7rBex5+qcr4XB1y0jjp80243bx8irCBqnOaYaU5GbFNO1UAdFIFeJBQhIgdkU+3MWUSEqRG6xUCRg6xUpsziNUxOyxXMT7KAJTai3kpPS4hcKttcjuTlM+1woGyS4JLklJQhsmEKt2ht1kEojeDmAcQz1uLEKM6sl/a8Ad1MgW27LnNUu8wxVgF/uD+/NVZSOzWtgtyCMKPRCexG6IupRkqMah+ofZhPIL583/wB4TPWSta49HGejaLm12+8bc738luW9lb0FHPLe2CMm/bw+Nl8o1Mx1J6xNyeZOpRSDY++mdqvoX2Y0jX7Mp3Gx6uHxY4g38l87x1JLbLYfYZvI3o5aN5zx9JGLEnrAB7R3EX8UxOiL/DRd+69sFDK42u4BjfxPOEeQufBYSZbG4NjzGo8UU+2TenHO2lYerCLv7ZXcPBv5lmz646qktlo6LPezb81SyKCWRzwzE5tznci2bjrkOKFZmEN90tsePHxUp/0p1sbX7fNNyxkNc0kHLLO5uEULfZEdJkpTH3FuYsq5pUqFysAcgqXYejOZBsO7iCpTARmTmdVHjjHS34EX8SpLkAorq993HwCYiXs5uSuIz6olSfSNu4duS+wNlRYIYmN0bGxo7g0BfHkDrO7l9G7C2xijjc5rzdrdHEDQcFaMbCHgcQ7PS1/JZF/8gakGGkc0OBbM/UEas/4WhUdfiGV25O1OY15lZV7aK8vghHSY8M1+67HBFxAZ9T7QJaMfDj2L121YRzPgFSx1AzD72OVxw7UxNSEZtIe3mPmNQllrJ+0aiB3WaCHcuCpykV4iVOgvV4AvbKEOmKSIzllmVFa1SpZTjb2KBPZ2m2fyTcdM45htx3j9VO2gMTL8lUhAhLNM5oBcCPJcsAvfPyUZxTkc570SExjm21HxHySTcFT2LxQgY1e32R1LngY7HgctLaqMyo/aKxkgFg57cuVrIYBV5ujc1UI/mv5AqjKR0zetjBFNNohvY2iJadVHIE/bFXCLZcjeMrmRjxcCfgCvmqtOYW1e33aOdNTDk6V35G/7lilWesrRKs8a5Xe6235KOqZUxC7m3BZweHAgj0PgqEC6l01g63Zr2qwUSqqrfK90shu9xLj3uNyo8spAJ7E5M1R5o3EEDkSe5uZQCxQyAWxcu35KX+yBzbxvbc9g/S6hPZdoPJSdnmxzDe8EXRKlZhIJB1BspEYyVltOgL+u22Q04kfqq2mKgKJFLfEb8h+qkPORTUDrE9tvRdzOyPcVAlQ8rlpXUibRKk2lN3LWtxdrTuhAa7FgyLeIHA56hZFSHO6072f0+FjahhzDiHjxzBHcrw7D+GlbMr5Hnrd2nMc1mvtUa7oW3ztIDe3MFaW1rT12nI5/BZ17S2E07nnQSMAHE55pslolmZYRlcA96kwyNHuxguT8Doba+ZUuGRh93C3LO1s1mCkVldsxxaX4Q1wzLQciPkVSoolzyLwB90fM6lR6fZUWI3cTx0yUsjRQL1y7qYsLi3kfhwTZRKndsl5ZJqcjycFCHnRm1802Qp84tnwOqhuCgRRap1zMlHUpnuqEG4nAXSTJOaShCYERbitvWR9zj8EklQojfNjDJEcCSSoORhPtulJ2nh4NgiA8XSE+qzSt99JJMQH0exjiu423JPJJJQCJN7rukjxOLb2uyS/cGOSSQfRZjUbQR4WKiyxmOQt4tNrhJJFAZebPqMs1A2tAGPu3R4vbkeKSSIH0QIJjc96dleT5Er1JEBAe1cLxJQBIpT1gOeS0H2d7QfFJK3JzbNLhwIJI88kklaD+wTWnSjBcDK19LHTvWU+0Cqc6EXOWMZeBPySSTZ9ERnQjBuvWC5sMkkkgBaU9IG53JPNTIH3yGV8r9nYkkgXRB2nssDE4Oz5HuVKUklEVZ3Eu5MneSSSICWMwojtUkkAs4IUhhyXqSJEQykkkoA//2Q=="/>
          <p:cNvSpPr>
            <a:spLocks noChangeAspect="1" noChangeArrowheads="1"/>
          </p:cNvSpPr>
          <p:nvPr/>
        </p:nvSpPr>
        <p:spPr bwMode="auto">
          <a:xfrm>
            <a:off x="155575" y="-1143000"/>
            <a:ext cx="3619500" cy="2381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12" name="AutoShape 12" descr="data:image/jpeg;base64,/9j/4AAQSkZJRgABAQAAAQABAAD/2wCEAAkGBxISEhUSExQVFRUXGBgXGBQYFxQXFBgUFhgYFxYWFRQYHCggGBolHBcUITEhJSkrLi4uFx8zODMsNygtLisBCgoKDg0OGhAQFywcHRwsLCwsLCwsLCwsLCwsLCwsLCwsLCwsNzcsLCw3NzcsLDcsLCw3NywsNzcsLCw3LCwsK//AABEIALYBFQMBIgACEQEDEQH/xAAcAAABBQEBAQAAAAAAAAAAAAAGAAMEBQcCAQj/xABEEAABAwIDBAcEBwYFBAMAAAABAAIDBBESITEFBkFREyJhcYGRsQcyocEjJEJScrLRFDM0YnPwQ2OiwuEVU4KDCJPx/8QAGQEAAgMBAAAAAAAAAAAAAAAAAQMAAgQF/8QAIxEAAgICAgIDAAMAAAAAAAAAAAECEQMhEjEEMhMiQSNRYf/aAAwDAQACEQMRAD8AoZD1j4LxeAZnvXSaZCFMyx7Fou4bPqMp+9K0eQBQJLHcLRNzo8Oz2D70zj5NAVZ9DsfYY7OGQVo3RV1CMlYjRZzQzEt7pL1k/wCMjyACqmuUnb8l6mc/5j/zFQgVqXRkfZLhdm3vP5VL6ZRaYaePyTsihWjqV92uGosV1GwADCcOQyObf1Cjk5O7iuzKpRB2WosOsLZHPVp8VWtfkO5S3yXB7j6KvDW/hPw8QoiHU56p7x6r2M3TUhIbY8SLHUea5hJuO9WK0F+6Ef0Z/qO+SLquK9PIOcbvylDW5rPov/N/yRbVD6CT8DvQrK19jXH0PnyppHxuwvFuRGh7ilFMWODgiyroXVDMDCA7UX0JA07LoTqYXMcWSNLXjgfUHiEyURMWX8E4kGJvvDUKXFJcXQ1RTlhuFdNnFhINDqOSyTjRphKyxaVwJHQvEzO57fvM4+IXFPMDopICkZcXaDKPJUE12yx3GbXtyPYQqf2JyYKmug/C7yc4fMLjduoMcjoHHquu+P8A3N+ad9m8RZtmtbwwXPiWkepXQcuUUzJGPGVGtpLwruMc1UcchdhpVNt/e6kozhlks4i4Y0Fz7c7DQd6Dm+1CSV+GKJoBORN3G3MgZDuS5ZEhkYNmkEJ8R2QFJvpNT4DO0Fjj74HqAckRbJ3uppiG4sJOl7YTfgHKqyplnia7LkhKy6cVymFBWXq5cT2eaShD5/bnc9pSK8ZiA0BHxTc0h5EK5ka2PhaVu821HTjm57vis1icCtR2Wy0FK3/Lv5lUn0NxLYTUTbBTiclEpBkn6t1o3Hk0n4JBofRgFbLeR55vcfNxTYcmHPuSp+yKB1Q8RsIDiCc9MlrSMbY5C62HuPqnZHBShsSfG6NrcTowMViLZk6XTE+zpme9G8eBR4sryQyDk7u+abPeugDhd4eq4AQCegZO/CVGwKYxuTu5RkUA8kaQy9uIsmGAXBGR5cD+ikSjqeITEPvDvUZA63IzhGVus/1RlXUx/ZZT/luy/wDEoY3EgvGPxO/Mjba38LN/Tf8AlKyv2NUfQx/Y/vDx9E9vVsx9RCBHhxtNxfiAM2g8LpjZWo8fRXsLtPFaqszJ0ZVJE5hwvaWuGRadVP2a12IM4EZoq3v2NJOWSR2JYLFhyxAm+R5qo2XTHpWgixDcxyOSz5YUhuOWyVLQYGh44LqJ6vdr01qa/a31Q9G0rJRpOK95ZgmGsTg//wAftDyuircKMO2pWyjQww2P4xf5IdfEHNIPEEIy9ltIRTumda8hDRzwxXYL/FasEtUJyLdhxdVe9m220dLJOdQLNHN5yaFaMCxn237YL546Qe7GA89r3jLyb6lMm6RaCtg5S462d0rybON3u4u7L8lo2wqKliADWC44oP3cpLRgZDmTkiak2lAywuCe8Fc7I22dXFFJBtFNDIwse0EHUHNBG8u6DIrz0pI1Lo+BHMDmrml2tAHZ6HyV2zC9t2ZhK5NFnBWVvs73o/aWGCQ/SxjjqWaA9pGSNQsXgl/ZNsRuGjnBju6TL1t5LaWhdDDPlE52aHGVDbh/eaS8kceASTRRhkbMh3KLXDQKyazIKHWt6zQmmFPYzNGMslrNJHhEDPuwxj4LKayM9I2393Wvlv0oHJrB5BKyGnCXlLouNuPw08p5Md6FOUwUXeb+Fl7WEeeSUux0ujBMCtKMOi6OZurTf4qaNjA8fIWXf7LIG4RhcBlY5O81qizFMKN2JhJLUSjR2C3kSiOyDNz9rxROkZL1L4bOOlwLWJGiN4cEgxMcHDmCCE1SESi7BzeGBrpadpAOJ+eWoHNSZt3aZ3+GB3XC52wz61TDtcf9JVyraKttAbtrd6OMAMLhjcG552udVGk3Hk+xI094IRJtwXfAOcg+SvnsaNENBUpUZVW7uVDCIcIc913ANINwNVXv2RPE4GSJ7QOJBt5rS5c66Lsicp28WVLN+A/JVaLqbKrcloELO3F+Yoo2yfqs39N/5Sh3cxv0EfcfzORRXRB0EjTo5hB7iLLF3I3p/QxmgbdwN7HPuPermI6cDncJ8bBa2cRscQMJdnnnpZSo9ju6To7gkDFfRbOLRjU0yMDn4BD9ND9ad4+qI3xOa8sIzHpzVVQx/WT4peb1L4vYtN4orUbu9vqgtqPt6xaiee1n5gs/pji0WGRtHVoHsyP1EDlJL+coE6IrQfZvHagYfvOkd5vKbg7KTQUNWAb/AA6XbUrOTmDyjYVvVRiwOw+9hOH8Vjb42WIx0f1jG+5kbcOJ1uefajmnSH4MfLZF2u8xtsGF3ZwVRTGRzgRHhzRw2dv2gCmKusjacmZDM21vwCxckdH432Nbf2fLFSxzBuJrzbuKpt2duOjkAaJGG/8AMWnvCMqPeTpIuikj6rtABm02OZF9P1Undiup2OxdGGv0v93uVbVB4yB3e6MmupX6dN0euXWDwPWy3AuWcb1HHU0sjRiezEWi183FoafBaAHEAXuTxtzWrxnaMXlRa2x9eqlrdrsY62Jw7Bh/3JLTZkMwAUWpi6zT4KaW2TEg6zU5mBMitZiqWDmWha3rO/vt5BZhsqAmtiB4vbbuuFplPnK8/wAxScprw9F/Tqv3uNqWTtsPiFY0+irN7f3BHMt9UpdjJ9GfwZp50ds/NNPbhN1KYck9OmY2rKNjix5lAvhfodCABkUdwbGpp2NmixRFwvijJbnxuNCg2ljxNeObj8grvcfaWB5pnnI3czv4j4J1asVf4e19PUx1UIDxOQHFodZptYg3cOKsW7dY04ZmPhd/MOr4PGSfqM9oR9kTlbzQhwsQCORUTBLYPbTna+WlwuDhjvcEEK+LUJ7X2NG2pgEX0TnE9ZvAgE3torRslXF7zWzt5t6sniNCrWCtCe29c3siPqnt5MqaXu+YVdS7TjfWXN2Ho8OF4wm9xlnqrHeZ31aTuHqFLJQ3ue36CL8P+4orl9w9yF90h9BF+AepRPN+7PcsS9jov0BV0Y/bP/V809E21Sf6fzXA/jP/AFfNOj+IP9Meq22c39IlXTNf0pOoNweOiFtl/wARY62Pii9/+N/fBDtBT2qR2jLxslZvUfg9i53hpsdFJlkMJ8cQUTYW69O+FrntOI3uQ9w48gUSbahtRub+H1Cb2Oy0TR3rNBJs2y6Kx259Ifsv/wDsf+quaCkZDG2KMWYwWA7O9PpJ9JdC7FdBG9uwXCR1RGBhIJfwII4gcb/qjYqNVxhzXNOhBB7jkVScFJDcU3FmSFpuq6SR4JGC45k5FW+0o+ilfHf3XEJgWcuY1TOxGVpHuy2yWcQxhIGmMYj3C+a7o2PuSWlvMG1/grDZlHHm7HYjhzUykozLIGM8TwA5lD2dIvKXHYSbu0gs2Z7TdrbA63ueHdop1ftuJnVcJc/uxvN+zIKViEbGtF7NFhmBp2lUtftCcgujMbQOJc51u6wAuujjhxjRx82RzlZDqN+qJhtfPiCcBB7Q6ySF63eWRriHPJ7bRm/+kpKwqzsBNGHrB3JSAEgE855L2A0GqgHHFfyBPyRps3NxPMn1Qdu4365F2Nkd5NKMtjjJIy9m3B6hBAqDfqoLImW4vHoUQwhC+/2Yhbzff4KkOy+X1B+ohUON2G4Pgp9dUBkgadCM/PVR6+DK6e0Y0xjZcd47/wAzj8VxWR4SJGatzB7U5sWT6MePqVKqGeR9VaEvwrNVss9k1wnqmSD/ALJuOTsronJQNunM1lSGHVzHAd9wfkjghWRVlHtIA1lOOx5/0lWypq3+OhHJjz8CrqysijB+po2S1b2vaHDoxkedxooW3tmvhgd0crujy+jf1hrlhdqFaU/8ZL2MHqud6/4Z3e31UfQb2St1D9DDw+jabd4RJP8Auz3Id3XH0MX9Nn5Qr7aDXGFwYQHWyJzF78QsS9jov0Bxv8Wf6Y9V5NUtjme95s1sYJJ4AFQY64sqT04DCWBtwbtJvrfh4rPvanvCeldAw8GgkEWItit2rW5JKzFDG5Sombc9pjWukbTta4E2xvuOHBt7qmp97axzhLG0C2Xu5eBUHcvZMLvpp24iT1WnQW4961vYe0KdlgGtAHDCFz8vkbo7GLw6jyRnrPaJVkBr5Q4faYWcQb5OatM3S3giqowGkB4GbONuY5hC3tO2DT1MRqIgGSsBN2gAOHaAs43V27JG8WJa5hvcDlqDzBRx5E9orkwtLZ9HpWUbYdcJomycSMx2qdK9rWlziGtAuSTYAcyeC1cjLxGiEPb2VEgp5HREgtGK41OHM+iibK30ZW1clPTC8UTC50xv1nEhrQwfd97M62V01t7tdnfLwKbCFqwp0zFzWOm+keSXOzJOp/sWT1POQc13tXZppp5ISMmnq9rDm0jwy8EooLrkZVUnZ18T0qLOhlucgjbdNzcTo9HuFweBtw780KbKp1b7bIpRDMD9sMceQeMj5j4qkJ8ZDM0ecaC+su0HEbW7h5uKCdv7YDSGxxdK7ic3WHAh8mQ8kbwwGrgu4DG33HcHdjlje8YlErmyRyMAc0FrbkMIuLXde5z58dF0XPVnGkuLokVO3ozYyvLTwa1zjbvsLeXJJCm0abE4lznX4XbmW2FibFepdsqaOmXOFrhaTNu9TO+xbuy9FUS7iwWOB7237QR8Qn/KhD8eQN7oS4qgut7sL/PII12O3IKn2duw6ldI8Ox4mYQAM73BV/swCwSpStmjHFxjsuIkLb6Zy047SfRFUaotsQB9THfMNB+N0YewM3qBW3m3n7mD4kqVtNwazCdS3LwS23DaqcB91nzTO87cweTCtBiIVIwtjY7+UX8VYsIcF3HTfQsH8jfQKFEcBsdOCW9Mv2QKkOEpcMnMAI77rQ9j7RE8TZONrOHJw1QNG3FLLys31Kl7s13QzmFx6smnY/h5py3sU/6L2oN9oR9kTldFyoSb1/dEfULzeneEUjG2bjlkdhjZe1zqSTwAGaL0rYEnJpIdoTesn7Gs+a53tP1c94QrDsSSrd00lXJG9xBLYxhjGeg4m2ed1Zb0smp6fOTp4hbG5wAlbwDrjJzc+V1nXlQbo2S8HIlYUbuD6KL+nH+UK/qPcKot3f3cf4GflCvan3Clx9hktQBOoc0Tyl9sLYrm+YsMz6L5y25UmWd7h9t5t2AmwHgLLdN8q3ohObkBzGsJAxOwuyIaOfyusLZT/SxHgXNdbLQuyy4aJuVivGWwnG0TTNaxvADLCSPNWrN45Imsks04tL3sRxsuJqiI2DmA21NrkeCtNs7UoZ4omhhHRANw4TfCbZteMrjXNc2VM7sVJdDzt521MDm9UEtI6puNO3RZvs+gIeXiRut8gTx8kfbwVNDFs97adlnyWZc+/n72fcDos12fUhrsLtDkeY7QnYIqmzN5U3aTNApN6qump+hhc1uXvlt3+BJsPJCO2N5qucYJ55Htv7rnHD4t0UoVN2DmMj4Kr2qzpGl7R1gOsBrlxstSZjZp3sSraVsc0Ze1tQ54JDiAXRgdXDfkS7JHG8m3aWiYZJ5WtHBoIc9x5NYMyvmdkXSNxDMjW2oKZfDxJ801ZGkUo1Sp9oNHtCYRzROp2DKOovjdc/ZkYBk09hyUp8MUZwtnicDbDdzWvudQWE3GenZZY2940Ga8jaXEAnxPABZ8kFPsfjzSgfQO79K90obhNhmezldWu+GyDJTBhIaC4Zm9hrpYXJ42HJZh7LfaK6llbBVOxU77NEjrl8R4HFxZzHBbTvVQ9Kxj8dowHEkHq2tfFflZZo+N99ml+XaAnantYjpvqtJEXOb1ellGGMWGZwDrHPmQqTaG221sbTWyFjm/48TS64/zY2nrAa3FiO1Z5vFWwyVMhaXdHi1HvOA1tfTxVPBVuidijLmi+QJvlydwPktlfhik7YbV1I+ORwYG1DMsMoD2hwtwa43HLPkvFAod6mFv0rSHD7ouD+iSpxBSPqYBekL2ySqXGZBkVAoQptS7qu7iotCEAlrGm307S65GfPinI16iVasq63YUUjsRuHc+5U+3N1HzXLHtuW4QD4/qiwrxWU2LeKLBKs2XMyIBrbkBoy7LAqo2js82zBHgtFC5ewHUAo/Iynwr8Mq2Z+8kv/KPVM7Wpj7zdRmD6LTZdiQOJOAAnUjIqBV7rRvGTnDvsVeGWmLngf4C27tcZ6jpHCx6Kx7wQCVT+0gE1FOQLlkbyB2uc0adwKLtm7sy08uIFr2FpBtk7W4yQ/7RaF7DHUg2wjoyCOZxNPr5q2WacHQfHxtZU2VW6c20HGRoAa0Mc5mJt+vq0a8SrEVtZPBLFU05YS1wLgOpocsyUExzVM8zSHOB0aGl2djfrkaaIsZtaowyRvLWg4hhBxFh44eY1IXKa2d21QYbgMc2jpw8EOEbO/TL4WRTWH6M+HqqfYMIZG1rbkACxOtrcVbV5+jPgt2PtHKzVToz3evZ5ndO0H3Y76E52sLAEfFY3tmn6KrIBDsJY91rWBABc3LkbjJbbDP9ZrL3sI2aa2s45dqy+ooJZ56iTA1jBdtxbAwsserb3tNeFytGSJm8eTsbbGS4vBNiBlwKfdHJgIYbNOoIv5KDQzHo2nUWUl20DbCFzJadHeg7jZR7wzFvRsvewue/T9VT10RBEg0d68QpW17ve8/dsPJN7OqsujNs9MQuO4rXjVROdllymxUtZc+IP6p+eYxyhw0Oarq1hZJbDhPLUd47E/Wvu1rvBXFkqfZIcekidhvc24g8QCFCpqAyuw3N+JcclYbJrerh4jNvfy/vmrDquzblxHb/AMqBqysrNiiJrnE3ta3zuqd0SNXtErC1392KjCgjbo0X7c/VSwuIH4FpFd7QnP2HFRBx6YPMUhzuYGglmfi0H8Paqjo43dWRotwOh8wqiq2cGuLc7HMX7P8AglGytEfY+zelNzaw4X1N/wD9VtWbAY9xwHB2Wy/4UfZLcMmWSIWmxKBZIFJ93pGnUH4JInqBmkpZOKDv/q1VELsqJMuDiHD4ruTf6shibI8xvBIFi3PPuI5KDWnqnuTRo2SRBjxcWHgeYVKQtSYT7vb8vrBbogAftAn0KMaAlZzuVs8QtwA3AcczrqtKoQhQ1OyxjKjM2lCXECRlwbEYhe44WUpqEN39lxPfL0kbX9Ym5AOZcSgyBeHA6FRqmua1wZcYjnbsWa7oU7p6h7XY2MDpB1HvabBxDePYo+2Nouhne6LpJcDsPXdd3VyNzxGqpKTSG4oKTNVZPpon0EUG05+l6N0RDSA4SA9WxF+PkrY7anYBandI3QOaRcka9U5oRnfZbLi47QQr1DrN76cG0gkiIyIex1geVxcJ+q3too2GR07LcgbuPYGjNMRnLtCftKZ0tHJTsIMxwvbHcYi1jhcgckGbx+2YtLmUsA5CSUnzDG/MoX3H3qnm2niqHl7p2lhJ0GEFzA0aNGRy7UyMLdMF0DgpXCQ3c9jgbEA4TftHBaBuNu2+qLnOJawNsHnO7jkBc6qv3t2o6orehipm/R2s4sPSTG9rDMdS9wtK2vtRrNkl3RCB+FrOhAsGSkj3dLgag9iq8NMY8tqi5ooDHZp5W8slL2l+6PggXZXtEhwN/azgc1ubwCWutxIGYJQpvj7YZH4oqJoYzTpXtvIe1rTkzxuUYWnYqatUEUcbn1dXE3EC5sbS8fZbY4jfnwHf2J3buy2spnRRtwtwkWHK2gQVSe0eGkgIibJU1UnWlmkGBhktpb3ixugAtp2pbpe0apnk6GpjbK03PSMGF7Bxu3RwzHI961uSaoVihwKHZQtG1p4BSXBoz5Zoj21suNkzsFsD7PbbSzs/W6pduQhlPK/+Qgd7svmuTJfejsRf0sBGzuMjnjUknz7OK5eIzr1HdmbfDkmISb2C6bO3R7R3jIrajmPbHdoAlgN8WHjY+6e1MY7sspALS1wa64sbAqBG7JEg7C+ytaSryI5Zjx1+PqqUFOxyWUIFEFTYgqU2ZrsuPBDMNQcK9nnOougWsva5hGYGmvJQ3VAe3PJzfiDkudn7SxjA7W2RXMseEk+fFQg5swi5J4f2DdT2VGarH1N8hkPJc9IoQt3TBeqkdU2SUolmpVUJc0gHVOxCwA5BerqyAlFpu43LxR3Q6IL2CzTvRrR6KjHLonk5FUWwGW6Q9v6q8f7p7lVRFrI3lzmtBvm4gDTmVX9Cij3GpMAaeLsTie8myEd53FtTMfvPdbssbFWjd/qChaGmTppGtw4YgXAuHDH7o81EppGVsDHlvXlJkFv8PG4kBz7eHaj8bkhmKXGRK2DXPPRQuIfiIsbuLhn9q/C3JaYyEAADghndfd2KlIdI7FKWktvoGjW2Wqk7B3vp6khgdhkN+oeJH3Tx5qscfHstmyc3orvaJL+z0M84ycLlp/md1W/EhYCysLzcm5dmTxvxW0e3irw7ObH/ANyZg8Gdc+gWBsfhLSNL+oTYoz2TZmB/W+0PLxT+xrQzRT3/AHcjXEDUWOY8rqCJbOKddNh63A5O+RVroho++Va3/qpkj0ayINI42bjDvHEr72o7dEraaJpyMYmd3vFmDyxeayhtSQQ4m+Qz7Bl6KRPtIm1yS4ga54WDID5AJknoCWxneGp+jwjiR8M0NBysNuT3LRyBPmquIpaIx0LTPYzsjGaidwyAbG3vN3O+GFZo0XX0X7KdhOi2dF1bGS8hPY49X4WTIVeyrK/b2yrNa4cHYT+F1yPIg+aGN+YhHs4i3WlewN5YWm5J77W81r20ti9I0svkS3PjYEXWd+3Cj6OClYLZzZAcmRu/UJUsaeTkaVm/j4mGsyK7rBex5+qcr4XB1y0jjp80243bx8irCBqnOaYaU5GbFNO1UAdFIFeJBQhIgdkU+3MWUSEqRG6xUCRg6xUpsziNUxOyxXMT7KAJTai3kpPS4hcKttcjuTlM+1woGyS4JLklJQhsmEKt2ht1kEojeDmAcQz1uLEKM6sl/a8Ad1MgW27LnNUu8wxVgF/uD+/NVZSOzWtgtyCMKPRCexG6IupRkqMah+ofZhPIL583/wB4TPWSta49HGejaLm12+8bc738luW9lb0FHPLe2CMm/bw+Nl8o1Mx1J6xNyeZOpRSDY++mdqvoX2Y0jX7Mp3Gx6uHxY4g38l87x1JLbLYfYZvI3o5aN5zx9JGLEnrAB7R3EX8UxOiL/DRd+69sFDK42u4BjfxPOEeQufBYSZbG4NjzGo8UU+2TenHO2lYerCLv7ZXcPBv5lmz646qktlo6LPezb81SyKCWRzwzE5tznci2bjrkOKFZmEN90tsePHxUp/0p1sbX7fNNyxkNc0kHLLO5uEULfZEdJkpTH3FuYsq5pUqFysAcgqXYejOZBsO7iCpTARmTmdVHjjHS34EX8SpLkAorq993HwCYiXs5uSuIz6olSfSNu4duS+wNlRYIYmN0bGxo7g0BfHkDrO7l9G7C2xijjc5rzdrdHEDQcFaMbCHgcQ7PS1/JZF/8gakGGkc0OBbM/UEas/4WhUdfiGV25O1OY15lZV7aK8vghHSY8M1+67HBFxAZ9T7QJaMfDj2L121YRzPgFSx1AzD72OVxw7UxNSEZtIe3mPmNQllrJ+0aiB3WaCHcuCpykV4iVOgvV4AvbKEOmKSIzllmVFa1SpZTjb2KBPZ2m2fyTcdM45htx3j9VO2gMTL8lUhAhLNM5oBcCPJcsAvfPyUZxTkc570SExjm21HxHySTcFT2LxQgY1e32R1LngY7HgctLaqMyo/aKxkgFg57cuVrIYBV5ujc1UI/mv5AqjKR0zetjBFNNohvY2iJadVHIE/bFXCLZcjeMrmRjxcCfgCvmqtOYW1e33aOdNTDk6V35G/7lilWesrRKs8a5Xe6235KOqZUxC7m3BZweHAgj0PgqEC6l01g63Zr2qwUSqqrfK90shu9xLj3uNyo8spAJ7E5M1R5o3EEDkSe5uZQCxQyAWxcu35KX+yBzbxvbc9g/S6hPZdoPJSdnmxzDe8EXRKlZhIJB1BspEYyVltOgL+u22Q04kfqq2mKgKJFLfEb8h+qkPORTUDrE9tvRdzOyPcVAlQ8rlpXUibRKk2lN3LWtxdrTuhAa7FgyLeIHA56hZFSHO6072f0+FjahhzDiHjxzBHcrw7D+GlbMr5Hnrd2nMc1mvtUa7oW3ztIDe3MFaW1rT12nI5/BZ17S2E07nnQSMAHE55pslolmZYRlcA96kwyNHuxguT8Doba+ZUuGRh93C3LO1s1mCkVldsxxaX4Q1wzLQciPkVSoolzyLwB90fM6lR6fZUWI3cTx0yUsjRQL1y7qYsLi3kfhwTZRKndsl5ZJqcjycFCHnRm1802Qp84tnwOqhuCgRRap1zMlHUpnuqEG4nAXSTJOaShCYERbitvWR9zj8EklQojfNjDJEcCSSoORhPtulJ2nh4NgiA8XSE+qzSt99JJMQH0exjiu423JPJJJQCJN7rukjxOLb2uyS/cGOSSQfRZjUbQR4WKiyxmOQt4tNrhJJFAZebPqMs1A2tAGPu3R4vbkeKSSIH0QIJjc96dleT5Er1JEBAe1cLxJQBIpT1gOeS0H2d7QfFJK3JzbNLhwIJI88kklaD+wTWnSjBcDK19LHTvWU+0Cqc6EXOWMZeBPySSTZ9ERnQjBuvWC5sMkkkgBaU9IG53JPNTIH3yGV8r9nYkkgXRB2nssDE4Oz5HuVKUklEVZ3Eu5MneSSSICWMwojtUkkAs4IUhhyXqSJEQykkkoA//2Q=="/>
          <p:cNvSpPr>
            <a:spLocks noChangeAspect="1" noChangeArrowheads="1"/>
          </p:cNvSpPr>
          <p:nvPr/>
        </p:nvSpPr>
        <p:spPr bwMode="auto">
          <a:xfrm>
            <a:off x="155575" y="-1143000"/>
            <a:ext cx="3619500" cy="2381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14" name="AutoShape 14" descr="data:image/jpeg;base64,/9j/4AAQSkZJRgABAQAAAQABAAD/2wCEAAkGBxISEhUSExQVFRUXGBgXGBQYFxQXFBgUFhgYFxYWFRQYHCggGBolHBcUITEhJSkrLi4uFx8zODMsNygtLisBCgoKDg0OGhAQFywcHRwsLCwsLCwsLCwsLCwsLCwsLCwsLCwsNzcsLCw3NzcsLDcsLCw3NywsNzcsLCw3LCwsK//AABEIALYBFQMBIgACEQEDEQH/xAAcAAABBQEBAQAAAAAAAAAAAAAGAAMEBQcCAQj/xABEEAABAwIDBAcEBwYFBAMAAAABAAIDBBESITEFBkFREyJhcYGRsQcyocEjJEJScrLRFDM0YnPwQ2OiwuEVU4KDCJPx/8QAGQEAAgMBAAAAAAAAAAAAAAAAAQMAAgQF/8QAIxEAAgICAgIDAAMAAAAAAAAAAAECEQMhEjEEMhMiQSNRYf/aAAwDAQACEQMRAD8AoZD1j4LxeAZnvXSaZCFMyx7Fou4bPqMp+9K0eQBQJLHcLRNzo8Oz2D70zj5NAVZ9DsfYY7OGQVo3RV1CMlYjRZzQzEt7pL1k/wCMjyACqmuUnb8l6mc/5j/zFQgVqXRkfZLhdm3vP5VL6ZRaYaePyTsihWjqV92uGosV1GwADCcOQyObf1Cjk5O7iuzKpRB2WosOsLZHPVp8VWtfkO5S3yXB7j6KvDW/hPw8QoiHU56p7x6r2M3TUhIbY8SLHUea5hJuO9WK0F+6Ef0Z/qO+SLquK9PIOcbvylDW5rPov/N/yRbVD6CT8DvQrK19jXH0PnyppHxuwvFuRGh7ilFMWODgiyroXVDMDCA7UX0JA07LoTqYXMcWSNLXjgfUHiEyURMWX8E4kGJvvDUKXFJcXQ1RTlhuFdNnFhINDqOSyTjRphKyxaVwJHQvEzO57fvM4+IXFPMDopICkZcXaDKPJUE12yx3GbXtyPYQqf2JyYKmug/C7yc4fMLjduoMcjoHHquu+P8A3N+ad9m8RZtmtbwwXPiWkepXQcuUUzJGPGVGtpLwruMc1UcchdhpVNt/e6kozhlks4i4Y0Fz7c7DQd6Dm+1CSV+GKJoBORN3G3MgZDuS5ZEhkYNmkEJ8R2QFJvpNT4DO0Fjj74HqAckRbJ3uppiG4sJOl7YTfgHKqyplnia7LkhKy6cVymFBWXq5cT2eaShD5/bnc9pSK8ZiA0BHxTc0h5EK5ka2PhaVu821HTjm57vis1icCtR2Wy0FK3/Lv5lUn0NxLYTUTbBTiclEpBkn6t1o3Hk0n4JBofRgFbLeR55vcfNxTYcmHPuSp+yKB1Q8RsIDiCc9MlrSMbY5C62HuPqnZHBShsSfG6NrcTowMViLZk6XTE+zpme9G8eBR4sryQyDk7u+abPeugDhd4eq4AQCegZO/CVGwKYxuTu5RkUA8kaQy9uIsmGAXBGR5cD+ikSjqeITEPvDvUZA63IzhGVus/1RlXUx/ZZT/luy/wDEoY3EgvGPxO/Mjba38LN/Tf8AlKyv2NUfQx/Y/vDx9E9vVsx9RCBHhxtNxfiAM2g8LpjZWo8fRXsLtPFaqszJ0ZVJE5hwvaWuGRadVP2a12IM4EZoq3v2NJOWSR2JYLFhyxAm+R5qo2XTHpWgixDcxyOSz5YUhuOWyVLQYGh44LqJ6vdr01qa/a31Q9G0rJRpOK95ZgmGsTg//wAftDyuircKMO2pWyjQww2P4xf5IdfEHNIPEEIy9ltIRTumda8hDRzwxXYL/FasEtUJyLdhxdVe9m220dLJOdQLNHN5yaFaMCxn237YL546Qe7GA89r3jLyb6lMm6RaCtg5S462d0rybON3u4u7L8lo2wqKliADWC44oP3cpLRgZDmTkiak2lAywuCe8Fc7I22dXFFJBtFNDIwse0EHUHNBG8u6DIrz0pI1Lo+BHMDmrml2tAHZ6HyV2zC9t2ZhK5NFnBWVvs73o/aWGCQ/SxjjqWaA9pGSNQsXgl/ZNsRuGjnBju6TL1t5LaWhdDDPlE52aHGVDbh/eaS8kceASTRRhkbMh3KLXDQKyazIKHWt6zQmmFPYzNGMslrNJHhEDPuwxj4LKayM9I2393Wvlv0oHJrB5BKyGnCXlLouNuPw08p5Md6FOUwUXeb+Fl7WEeeSUux0ujBMCtKMOi6OZurTf4qaNjA8fIWXf7LIG4RhcBlY5O81qizFMKN2JhJLUSjR2C3kSiOyDNz9rxROkZL1L4bOOlwLWJGiN4cEgxMcHDmCCE1SESi7BzeGBrpadpAOJ+eWoHNSZt3aZ3+GB3XC52wz61TDtcf9JVyraKttAbtrd6OMAMLhjcG552udVGk3Hk+xI094IRJtwXfAOcg+SvnsaNENBUpUZVW7uVDCIcIc913ANINwNVXv2RPE4GSJ7QOJBt5rS5c66Lsicp28WVLN+A/JVaLqbKrcloELO3F+Yoo2yfqs39N/5Sh3cxv0EfcfzORRXRB0EjTo5hB7iLLF3I3p/QxmgbdwN7HPuPermI6cDncJ8bBa2cRscQMJdnnnpZSo9ju6To7gkDFfRbOLRjU0yMDn4BD9ND9ad4+qI3xOa8sIzHpzVVQx/WT4peb1L4vYtN4orUbu9vqgtqPt6xaiee1n5gs/pji0WGRtHVoHsyP1EDlJL+coE6IrQfZvHagYfvOkd5vKbg7KTQUNWAb/AA6XbUrOTmDyjYVvVRiwOw+9hOH8Vjb42WIx0f1jG+5kbcOJ1uefajmnSH4MfLZF2u8xtsGF3ZwVRTGRzgRHhzRw2dv2gCmKusjacmZDM21vwCxckdH432Nbf2fLFSxzBuJrzbuKpt2duOjkAaJGG/8AMWnvCMqPeTpIuikj6rtABm02OZF9P1Undiup2OxdGGv0v93uVbVB4yB3e6MmupX6dN0euXWDwPWy3AuWcb1HHU0sjRiezEWi183FoafBaAHEAXuTxtzWrxnaMXlRa2x9eqlrdrsY62Jw7Bh/3JLTZkMwAUWpi6zT4KaW2TEg6zU5mBMitZiqWDmWha3rO/vt5BZhsqAmtiB4vbbuuFplPnK8/wAxScprw9F/Tqv3uNqWTtsPiFY0+irN7f3BHMt9UpdjJ9GfwZp50ds/NNPbhN1KYck9OmY2rKNjix5lAvhfodCABkUdwbGpp2NmixRFwvijJbnxuNCg2ljxNeObj8grvcfaWB5pnnI3czv4j4J1asVf4e19PUx1UIDxOQHFodZptYg3cOKsW7dY04ZmPhd/MOr4PGSfqM9oR9kTlbzQhwsQCORUTBLYPbTna+WlwuDhjvcEEK+LUJ7X2NG2pgEX0TnE9ZvAgE3torRslXF7zWzt5t6sniNCrWCtCe29c3siPqnt5MqaXu+YVdS7TjfWXN2Ho8OF4wm9xlnqrHeZ31aTuHqFLJQ3ue36CL8P+4orl9w9yF90h9BF+AepRPN+7PcsS9jov0BV0Y/bP/V809E21Sf6fzXA/jP/AFfNOj+IP9Meq22c39IlXTNf0pOoNweOiFtl/wARY62Pii9/+N/fBDtBT2qR2jLxslZvUfg9i53hpsdFJlkMJ8cQUTYW69O+FrntOI3uQ9w48gUSbahtRub+H1Cb2Oy0TR3rNBJs2y6Kx259Ifsv/wDsf+quaCkZDG2KMWYwWA7O9PpJ9JdC7FdBG9uwXCR1RGBhIJfwII4gcb/qjYqNVxhzXNOhBB7jkVScFJDcU3FmSFpuq6SR4JGC45k5FW+0o+ilfHf3XEJgWcuY1TOxGVpHuy2yWcQxhIGmMYj3C+a7o2PuSWlvMG1/grDZlHHm7HYjhzUykozLIGM8TwA5lD2dIvKXHYSbu0gs2Z7TdrbA63ueHdop1ftuJnVcJc/uxvN+zIKViEbGtF7NFhmBp2lUtftCcgujMbQOJc51u6wAuujjhxjRx82RzlZDqN+qJhtfPiCcBB7Q6ySF63eWRriHPJ7bRm/+kpKwqzsBNGHrB3JSAEgE855L2A0GqgHHFfyBPyRps3NxPMn1Qdu4365F2Nkd5NKMtjjJIy9m3B6hBAqDfqoLImW4vHoUQwhC+/2Yhbzff4KkOy+X1B+ohUON2G4Pgp9dUBkgadCM/PVR6+DK6e0Y0xjZcd47/wAzj8VxWR4SJGatzB7U5sWT6MePqVKqGeR9VaEvwrNVss9k1wnqmSD/ALJuOTsronJQNunM1lSGHVzHAd9wfkjghWRVlHtIA1lOOx5/0lWypq3+OhHJjz8CrqysijB+po2S1b2vaHDoxkedxooW3tmvhgd0crujy+jf1hrlhdqFaU/8ZL2MHqud6/4Z3e31UfQb2St1D9DDw+jabd4RJP8Auz3Id3XH0MX9Nn5Qr7aDXGFwYQHWyJzF78QsS9jov0Bxv8Wf6Y9V5NUtjme95s1sYJJ4AFQY64sqT04DCWBtwbtJvrfh4rPvanvCeldAw8GgkEWItit2rW5JKzFDG5Sombc9pjWukbTta4E2xvuOHBt7qmp97axzhLG0C2Xu5eBUHcvZMLvpp24iT1WnQW4961vYe0KdlgGtAHDCFz8vkbo7GLw6jyRnrPaJVkBr5Q4faYWcQb5OatM3S3giqowGkB4GbONuY5hC3tO2DT1MRqIgGSsBN2gAOHaAs43V27JG8WJa5hvcDlqDzBRx5E9orkwtLZ9HpWUbYdcJomycSMx2qdK9rWlziGtAuSTYAcyeC1cjLxGiEPb2VEgp5HREgtGK41OHM+iibK30ZW1clPTC8UTC50xv1nEhrQwfd97M62V01t7tdnfLwKbCFqwp0zFzWOm+keSXOzJOp/sWT1POQc13tXZppp5ISMmnq9rDm0jwy8EooLrkZVUnZ18T0qLOhlucgjbdNzcTo9HuFweBtw780KbKp1b7bIpRDMD9sMceQeMj5j4qkJ8ZDM0ecaC+su0HEbW7h5uKCdv7YDSGxxdK7ic3WHAh8mQ8kbwwGrgu4DG33HcHdjlje8YlErmyRyMAc0FrbkMIuLXde5z58dF0XPVnGkuLokVO3ozYyvLTwa1zjbvsLeXJJCm0abE4lznX4XbmW2FibFepdsqaOmXOFrhaTNu9TO+xbuy9FUS7iwWOB7237QR8Qn/KhD8eQN7oS4qgut7sL/PII12O3IKn2duw6ldI8Ox4mYQAM73BV/swCwSpStmjHFxjsuIkLb6Zy047SfRFUaotsQB9THfMNB+N0YewM3qBW3m3n7mD4kqVtNwazCdS3LwS23DaqcB91nzTO87cweTCtBiIVIwtjY7+UX8VYsIcF3HTfQsH8jfQKFEcBsdOCW9Mv2QKkOEpcMnMAI77rQ9j7RE8TZONrOHJw1QNG3FLLys31Kl7s13QzmFx6smnY/h5py3sU/6L2oN9oR9kTldFyoSb1/dEfULzeneEUjG2bjlkdhjZe1zqSTwAGaL0rYEnJpIdoTesn7Gs+a53tP1c94QrDsSSrd00lXJG9xBLYxhjGeg4m2ed1Zb0smp6fOTp4hbG5wAlbwDrjJzc+V1nXlQbo2S8HIlYUbuD6KL+nH+UK/qPcKot3f3cf4GflCvan3Clx9hktQBOoc0Tyl9sLYrm+YsMz6L5y25UmWd7h9t5t2AmwHgLLdN8q3ohObkBzGsJAxOwuyIaOfyusLZT/SxHgXNdbLQuyy4aJuVivGWwnG0TTNaxvADLCSPNWrN45Imsks04tL3sRxsuJqiI2DmA21NrkeCtNs7UoZ4omhhHRANw4TfCbZteMrjXNc2VM7sVJdDzt521MDm9UEtI6puNO3RZvs+gIeXiRut8gTx8kfbwVNDFs97adlnyWZc+/n72fcDos12fUhrsLtDkeY7QnYIqmzN5U3aTNApN6qump+hhc1uXvlt3+BJsPJCO2N5qucYJ55Htv7rnHD4t0UoVN2DmMj4Kr2qzpGl7R1gOsBrlxstSZjZp3sSraVsc0Ze1tQ54JDiAXRgdXDfkS7JHG8m3aWiYZJ5WtHBoIc9x5NYMyvmdkXSNxDMjW2oKZfDxJ801ZGkUo1Sp9oNHtCYRzROp2DKOovjdc/ZkYBk09hyUp8MUZwtnicDbDdzWvudQWE3GenZZY2940Ga8jaXEAnxPABZ8kFPsfjzSgfQO79K90obhNhmezldWu+GyDJTBhIaC4Zm9hrpYXJ42HJZh7LfaK6llbBVOxU77NEjrl8R4HFxZzHBbTvVQ9Kxj8dowHEkHq2tfFflZZo+N99ml+XaAnantYjpvqtJEXOb1ellGGMWGZwDrHPmQqTaG221sbTWyFjm/48TS64/zY2nrAa3FiO1Z5vFWwyVMhaXdHi1HvOA1tfTxVPBVuidijLmi+QJvlydwPktlfhik7YbV1I+ORwYG1DMsMoD2hwtwa43HLPkvFAod6mFv0rSHD7ouD+iSpxBSPqYBekL2ySqXGZBkVAoQptS7qu7iotCEAlrGm307S65GfPinI16iVasq63YUUjsRuHc+5U+3N1HzXLHtuW4QD4/qiwrxWU2LeKLBKs2XMyIBrbkBoy7LAqo2js82zBHgtFC5ewHUAo/Iynwr8Mq2Z+8kv/KPVM7Wpj7zdRmD6LTZdiQOJOAAnUjIqBV7rRvGTnDvsVeGWmLngf4C27tcZ6jpHCx6Kx7wQCVT+0gE1FOQLlkbyB2uc0adwKLtm7sy08uIFr2FpBtk7W4yQ/7RaF7DHUg2wjoyCOZxNPr5q2WacHQfHxtZU2VW6c20HGRoAa0Mc5mJt+vq0a8SrEVtZPBLFU05YS1wLgOpocsyUExzVM8zSHOB0aGl2djfrkaaIsZtaowyRvLWg4hhBxFh44eY1IXKa2d21QYbgMc2jpw8EOEbO/TL4WRTWH6M+HqqfYMIZG1rbkACxOtrcVbV5+jPgt2PtHKzVToz3evZ5ndO0H3Y76E52sLAEfFY3tmn6KrIBDsJY91rWBABc3LkbjJbbDP9ZrL3sI2aa2s45dqy+ooJZ56iTA1jBdtxbAwsserb3tNeFytGSJm8eTsbbGS4vBNiBlwKfdHJgIYbNOoIv5KDQzHo2nUWUl20DbCFzJadHeg7jZR7wzFvRsvewue/T9VT10RBEg0d68QpW17ve8/dsPJN7OqsujNs9MQuO4rXjVROdllymxUtZc+IP6p+eYxyhw0Oarq1hZJbDhPLUd47E/Wvu1rvBXFkqfZIcekidhvc24g8QCFCpqAyuw3N+JcclYbJrerh4jNvfy/vmrDquzblxHb/AMqBqysrNiiJrnE3ta3zuqd0SNXtErC1392KjCgjbo0X7c/VSwuIH4FpFd7QnP2HFRBx6YPMUhzuYGglmfi0H8Paqjo43dWRotwOh8wqiq2cGuLc7HMX7P8AglGytEfY+zelNzaw4X1N/wD9VtWbAY9xwHB2Wy/4UfZLcMmWSIWmxKBZIFJ93pGnUH4JInqBmkpZOKDv/q1VELsqJMuDiHD4ruTf6shibI8xvBIFi3PPuI5KDWnqnuTRo2SRBjxcWHgeYVKQtSYT7vb8vrBbogAftAn0KMaAlZzuVs8QtwA3AcczrqtKoQhQ1OyxjKjM2lCXECRlwbEYhe44WUpqEN39lxPfL0kbX9Ym5AOZcSgyBeHA6FRqmua1wZcYjnbsWa7oU7p6h7XY2MDpB1HvabBxDePYo+2Nouhne6LpJcDsPXdd3VyNzxGqpKTSG4oKTNVZPpon0EUG05+l6N0RDSA4SA9WxF+PkrY7anYBandI3QOaRcka9U5oRnfZbLi47QQr1DrN76cG0gkiIyIex1geVxcJ+q3too2GR07LcgbuPYGjNMRnLtCftKZ0tHJTsIMxwvbHcYi1jhcgckGbx+2YtLmUsA5CSUnzDG/MoX3H3qnm2niqHl7p2lhJ0GEFzA0aNGRy7UyMLdMF0DgpXCQ3c9jgbEA4TftHBaBuNu2+qLnOJawNsHnO7jkBc6qv3t2o6orehipm/R2s4sPSTG9rDMdS9wtK2vtRrNkl3RCB+FrOhAsGSkj3dLgag9iq8NMY8tqi5ooDHZp5W8slL2l+6PggXZXtEhwN/azgc1ubwCWutxIGYJQpvj7YZH4oqJoYzTpXtvIe1rTkzxuUYWnYqatUEUcbn1dXE3EC5sbS8fZbY4jfnwHf2J3buy2spnRRtwtwkWHK2gQVSe0eGkgIibJU1UnWlmkGBhktpb3ixugAtp2pbpe0apnk6GpjbK03PSMGF7Bxu3RwzHI961uSaoVihwKHZQtG1p4BSXBoz5Zoj21suNkzsFsD7PbbSzs/W6pduQhlPK/+Qgd7svmuTJfejsRf0sBGzuMjnjUknz7OK5eIzr1HdmbfDkmISb2C6bO3R7R3jIrajmPbHdoAlgN8WHjY+6e1MY7sspALS1wa64sbAqBG7JEg7C+ytaSryI5Zjx1+PqqUFOxyWUIFEFTYgqU2ZrsuPBDMNQcK9nnOougWsva5hGYGmvJQ3VAe3PJzfiDkudn7SxjA7W2RXMseEk+fFQg5swi5J4f2DdT2VGarH1N8hkPJc9IoQt3TBeqkdU2SUolmpVUJc0gHVOxCwA5BerqyAlFpu43LxR3Q6IL2CzTvRrR6KjHLonk5FUWwGW6Q9v6q8f7p7lVRFrI3lzmtBvm4gDTmVX9Cij3GpMAaeLsTie8myEd53FtTMfvPdbssbFWjd/qChaGmTppGtw4YgXAuHDH7o81EppGVsDHlvXlJkFv8PG4kBz7eHaj8bkhmKXGRK2DXPPRQuIfiIsbuLhn9q/C3JaYyEAADghndfd2KlIdI7FKWktvoGjW2Wqk7B3vp6khgdhkN+oeJH3Tx5qscfHstmyc3orvaJL+z0M84ycLlp/md1W/EhYCysLzcm5dmTxvxW0e3irw7ObH/ANyZg8Gdc+gWBsfhLSNL+oTYoz2TZmB/W+0PLxT+xrQzRT3/AHcjXEDUWOY8rqCJbOKddNh63A5O+RVroho++Va3/qpkj0ayINI42bjDvHEr72o7dEraaJpyMYmd3vFmDyxeayhtSQQ4m+Qz7Bl6KRPtIm1yS4ga54WDID5AJknoCWxneGp+jwjiR8M0NBysNuT3LRyBPmquIpaIx0LTPYzsjGaidwyAbG3vN3O+GFZo0XX0X7KdhOi2dF1bGS8hPY49X4WTIVeyrK/b2yrNa4cHYT+F1yPIg+aGN+YhHs4i3WlewN5YWm5J77W81r20ti9I0svkS3PjYEXWd+3Cj6OClYLZzZAcmRu/UJUsaeTkaVm/j4mGsyK7rBex5+qcr4XB1y0jjp80243bx8irCBqnOaYaU5GbFNO1UAdFIFeJBQhIgdkU+3MWUSEqRG6xUCRg6xUpsziNUxOyxXMT7KAJTai3kpPS4hcKttcjuTlM+1woGyS4JLklJQhsmEKt2ht1kEojeDmAcQz1uLEKM6sl/a8Ad1MgW27LnNUu8wxVgF/uD+/NVZSOzWtgtyCMKPRCexG6IupRkqMah+ofZhPIL583/wB4TPWSta49HGejaLm12+8bc738luW9lb0FHPLe2CMm/bw+Nl8o1Mx1J6xNyeZOpRSDY++mdqvoX2Y0jX7Mp3Gx6uHxY4g38l87x1JLbLYfYZvI3o5aN5zx9JGLEnrAB7R3EX8UxOiL/DRd+69sFDK42u4BjfxPOEeQufBYSZbG4NjzGo8UU+2TenHO2lYerCLv7ZXcPBv5lmz646qktlo6LPezb81SyKCWRzwzE5tznci2bjrkOKFZmEN90tsePHxUp/0p1sbX7fNNyxkNc0kHLLO5uEULfZEdJkpTH3FuYsq5pUqFysAcgqXYejOZBsO7iCpTARmTmdVHjjHS34EX8SpLkAorq993HwCYiXs5uSuIz6olSfSNu4duS+wNlRYIYmN0bGxo7g0BfHkDrO7l9G7C2xijjc5rzdrdHEDQcFaMbCHgcQ7PS1/JZF/8gakGGkc0OBbM/UEas/4WhUdfiGV25O1OY15lZV7aK8vghHSY8M1+67HBFxAZ9T7QJaMfDj2L121YRzPgFSx1AzD72OVxw7UxNSEZtIe3mPmNQllrJ+0aiB3WaCHcuCpykV4iVOgvV4AvbKEOmKSIzllmVFa1SpZTjb2KBPZ2m2fyTcdM45htx3j9VO2gMTL8lUhAhLNM5oBcCPJcsAvfPyUZxTkc570SExjm21HxHySTcFT2LxQgY1e32R1LngY7HgctLaqMyo/aKxkgFg57cuVrIYBV5ujc1UI/mv5AqjKR0zetjBFNNohvY2iJadVHIE/bFXCLZcjeMrmRjxcCfgCvmqtOYW1e33aOdNTDk6V35G/7lilWesrRKs8a5Xe6235KOqZUxC7m3BZweHAgj0PgqEC6l01g63Zr2qwUSqqrfK90shu9xLj3uNyo8spAJ7E5M1R5o3EEDkSe5uZQCxQyAWxcu35KX+yBzbxvbc9g/S6hPZdoPJSdnmxzDe8EXRKlZhIJB1BspEYyVltOgL+u22Q04kfqq2mKgKJFLfEb8h+qkPORTUDrE9tvRdzOyPcVAlQ8rlpXUibRKk2lN3LWtxdrTuhAa7FgyLeIHA56hZFSHO6072f0+FjahhzDiHjxzBHcrw7D+GlbMr5Hnrd2nMc1mvtUa7oW3ztIDe3MFaW1rT12nI5/BZ17S2E07nnQSMAHE55pslolmZYRlcA96kwyNHuxguT8Doba+ZUuGRh93C3LO1s1mCkVldsxxaX4Q1wzLQciPkVSoolzyLwB90fM6lR6fZUWI3cTx0yUsjRQL1y7qYsLi3kfhwTZRKndsl5ZJqcjycFCHnRm1802Qp84tnwOqhuCgRRap1zMlHUpnuqEG4nAXSTJOaShCYERbitvWR9zj8EklQojfNjDJEcCSSoORhPtulJ2nh4NgiA8XSE+qzSt99JJMQH0exjiu423JPJJJQCJN7rukjxOLb2uyS/cGOSSQfRZjUbQR4WKiyxmOQt4tNrhJJFAZebPqMs1A2tAGPu3R4vbkeKSSIH0QIJjc96dleT5Er1JEBAe1cLxJQBIpT1gOeS0H2d7QfFJK3JzbNLhwIJI88kklaD+wTWnSjBcDK19LHTvWU+0Cqc6EXOWMZeBPySSTZ9ERnQjBuvWC5sMkkkgBaU9IG53JPNTIH3yGV8r9nYkkgXRB2nssDE4Oz5HuVKUklEVZ3Eu5MneSSSICWMwojtUkkAs4IUhhyXqSJEQykkkoA//2Q=="/>
          <p:cNvSpPr>
            <a:spLocks noChangeAspect="1" noChangeArrowheads="1"/>
          </p:cNvSpPr>
          <p:nvPr/>
        </p:nvSpPr>
        <p:spPr bwMode="auto">
          <a:xfrm>
            <a:off x="155575" y="-1143000"/>
            <a:ext cx="3619500" cy="2381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16" name="Picture 16" descr="https://www.fastweb.com/uploads/article_photo/photo/672/crop380w_istock_000007408664xsmall-mba-students.jpg"/>
          <p:cNvPicPr>
            <a:picLocks noChangeAspect="1" noChangeArrowheads="1"/>
          </p:cNvPicPr>
          <p:nvPr/>
        </p:nvPicPr>
        <p:blipFill>
          <a:blip r:embed="rId7" cstate="print"/>
          <a:srcRect/>
          <a:stretch>
            <a:fillRect/>
          </a:stretch>
        </p:blipFill>
        <p:spPr bwMode="auto">
          <a:xfrm>
            <a:off x="6781800" y="0"/>
            <a:ext cx="2362200" cy="1752600"/>
          </a:xfrm>
          <a:prstGeom prst="rect">
            <a:avLst/>
          </a:prstGeom>
          <a:noFill/>
        </p:spPr>
      </p:pic>
      <p:pic>
        <p:nvPicPr>
          <p:cNvPr id="51218" name="Picture 18" descr="http://www.forgottenoh.com/OU/ou-gate.jpg"/>
          <p:cNvPicPr>
            <a:picLocks noChangeAspect="1" noChangeArrowheads="1"/>
          </p:cNvPicPr>
          <p:nvPr/>
        </p:nvPicPr>
        <p:blipFill>
          <a:blip r:embed="rId8" cstate="print"/>
          <a:srcRect/>
          <a:stretch>
            <a:fillRect/>
          </a:stretch>
        </p:blipFill>
        <p:spPr bwMode="auto">
          <a:xfrm>
            <a:off x="6781800" y="1905000"/>
            <a:ext cx="2362200" cy="1828800"/>
          </a:xfrm>
          <a:prstGeom prst="rect">
            <a:avLst/>
          </a:prstGeom>
          <a:noFill/>
        </p:spPr>
      </p:pic>
      <p:sp>
        <p:nvSpPr>
          <p:cNvPr id="64514" name="AutoShape 2" descr="data:image/jpeg;base64,/9j/4AAQSkZJRgABAQAAAQABAAD/2wCEAAkGBxQTEhUUExQVFhUXGBcUGBgVGRQXFRUXFBUXGBcXHhcYHCggGBolHRUUITEhJSkrLi4uFx80ODMsNygtLisBCgoKDg0OGxAQGiwmHyQsLCwsLCwsLCwsLCwsLiwsLCwsLSwsLCwsLCwsLC0sLCwsLCwsLCwsLCwsLCwvLCwsLP/AABEIALQBGAMBIgACEQEDEQH/xAAbAAAABwEAAAAAAAAAAAAAAAAAAQIDBAUGB//EAEQQAAEDAgQDBQUFBQYGAwEAAAEAAhEDIQQFEjFBUWEGEyJxgTKRobHwQlLB0eEHFCOi0kNicoKSsjNTY7PC8YOj4hb/xAAaAQADAQEBAQAAAAAAAAAAAAABAgMABAUG/8QAMBEAAgICAgECBAMIAwAAAAAAAAECEQMhEjEEIkEyUXGBYbHwBRMjkaHB4fEUM0L/2gAMAwEAAhEDEQA/ALVgTrQksCdaEpMACUAjASgEGYKEaOEYCVhIuZY9mHpOq1PZaJtuSbBo6k2XH8wzOpia5q1Dc7Aeyxo2aOg+K0f7TM0LqrKA9lgD3dXvBAHo3/csSypG3GyaCrYUW7qTXA/X0VX4jCkG3qkU65mPqVNq1obdV0wkEPLvCdxsth2C7Wd0W4Wuf4ZOmm8/2Tj9g/8ATJ2+6TyNsY2i55kAxPAFWOLyxzmahuBBEQT6JG0g8GzuICi5P/wz0qVR/wDY5Z79nnaA4mh3bz/FogNJO72bNcettJ8p4rR5Xs/pVqf7p59U8SbROA+rf0pQH1b+lEPrb80oH6kf1KooIH1p/pRwPrT+SOevx/8A0jB8/j/UgYIR0/kQt0/l/NLE9f5vzRwev835ImEW6fy/mj09Pl/UlR9X/pRH62/pQMJjp9e9LSDH1p/JLUcvsMgkRRlEphCSYSigsYQQkkJaIhYw04JpwT5CbcETEd4WYz2pHenlPwC1ZCxvaL/hVTzn4lPEVjGT0opUx/cbz4hBT8JShoHIAbngESrQC+YE60JDAnQoDhgJQCASgEGAEInEASbAXPkN0pZ3tzmfc4SoQfE6KbfN9j7m6j6JAnKs7x3fV6tT77i4eWzfgAoDnIO3TbiqjjtDeU6XF7gPQKPKsMlogvEmEJOkNGNs12CptbTaABYJD6g4JmpWYLB49DKjGuPRcrbs69UQsjzT90zAP+wX6XgcWVBB9xId6Lq2Ez/DUy9j6kO7yoSNLzF7XFrxPquK57BqyPtNB+Y/BdKwOOp923vKRLtLZOogzpE8PNdcZJdnDOOzXt7R4Y7OP+mp+BToz/D/AHv+7+aybcZQ+68f5mn5pxmJo8C8f5WH/wAlTmhOJqxn2H+//wBz8QlDPMP9/wCf4sWV/eKf3j6sP4JYq0/vN9zh+CPJG4moGc4b/mD3N/oShm2HP9o33N/ILLDQeLPfCW2mw/d9HD80bNRqBmeH/wCY34fgQlfv1HhUb7yP/JZcUG8j6QfwSjhm8j7kQUab97pmwqNJPAOMk8olKWewVBveMIiQ4G45eq0Khl7CgII0SmMBEjRLGCKIpZSCiAbKQ5OlIIRMMVNisZnxHdQeLmjz8Qn8VssUYY7yKxOfme5b96q0ejQSdvJUxiss8rxge4NMsBO8tt/qLR8QgpGX4Zj7aWnyM/CEF0pOuhCzYnAm2FOBcZUUEsJAS0rAJqugSVy39oOZ9/Vaxp8FKf8AM82J8gABPmr7tpnJDSASGg6bbkx8lQYLKQ2l3tS73MLgOQcAQPO8poRvYyVmOr2JCaDU7jXeMpFJk+fDzTUMiThsNKm6SyOR5KPhXKzpulsHZc8pO9nXjiq0Qm1NToaCRzhS8ZRe0NAbcqXlTGd5DnBg3k8TyUztDi6baZe1wJFgOZcIEeW6F2wyTS2VHZZjKmNa+q0OaxzSWm4dHgnrFnei7T+4sO7W+5cW7EFnfsaXBry4BuqwcSCI1bDgb7ruNNkADlb3Kkls4myI7KaR+wEy/IaJ+wrSEqEtI1lK/s3SPP3ps9mGcHOHqr8BHC1IFmad2Z5VD7kg9m3jaoPULUAI4RoNmSd2frDZzSmzlGIG3wP6rYwhC2/mazL5PgcQ2u01JDAHTJJEkQLeq1EI0EfqAKEEEAsYAQQRrGCRQlIisAQUgpZCSUTEHMiRTdAJ228wsficK9z2vB0uExIB3Ebc/wBVrc6ol1JwbvY7TMGYWUc2oODv5kykkarH6DMRwqMP/wAZ/wDF6CinEvHFw9UFRZYg4GrYnAm2JwFTCLCgZ5mtOhTl7oJs0C7jzgfjspzVy4mpmGLqv1aabXFjXG+ljSQ1rRxJA1Hq5DXuGMW3SIee5ia1TVpDQOBv6zz/ACQGaE4UzGpg7rqQfZt5CLnhsr7H9iPBNOs4uj+0a3Sf9IBHxWEzShVoudTqAtm/MOANiCNwnU4vopwceyM0EuB9U9pv4eHzG6apOi6l5PS1PAPErCrsZrHQ7o7xKZRr2UrtBl+mkx4vDi0+RE8+YVKx5CnKFl4yrRcCtLYLJ5EOFvSFV5jV9lnK/v4e4fFHUxNrCCq9qMImyTTVIdaup/swzvF1XdwW97RYJdUeTqoD7IDz7ckQGGTvcBcvELun7LmsGCFJsNqMcX1Iv3hftUnyhnTQOaM3ohXuaXu0ehS+4PMe4odw7ooikTQhoUvujyRFnRYxEDUelSNASu7RsxFLUUKUaaT3a1mGIRQpHdou7RsxHhCE+WJGlYw2jhE9wCNjgdiiYCIpzSklqwBooinCEkhYwy4Jl1MKQ4JtwRMQ6mHHIe5BSHBBExBYU41MsKdBRACuCWPAsS1wHmWmPjC5h2ExYFPTxDvmuosdBB6rioq/u2NqsPsiq9h6Q86T8vekkrRXFKpHX6B1MWQ7b5cH0nGLt8TTyI/NaDJMTqaPJN57Q1MI5hc6dbOxq1RxqmZVhl1QNeyYieMfj5Kuc0hxbsQSD6FLa8ggjgu1HGuzX5xU7ykIveRvsA7ifwWbqYZw3Ef+lPZmQdoa28ubIdE8iZAFvMq0xmDDmz4R1E3t1JWZTszn7vLT9RyVcAtK7BwNt7/qs7iGw9w6oIWaEgrpnZfHPYynVYdLwI6Hg4HmDC5mwXhdP7P0f4TQQBbYbKWV9D4ldmrpdrHbaXedo98yrfGdoxTqOp76IbMEyYGo2HMlYws0m8xxgSY6DiVd4vJjUe6ox7CHnWJ1gQ6/AHmjGSaJ5IcWaPD58xzHPkaW6R5ueTpHuBPonaeeU+YWTOVVRRcwCSajHQ1wghrXAm8bSPeoNXL6rfsVB5h5HvEhNSJnRnYtoieIDvR1x8EtlRjjAgnosBnGLccRVh0eKIngAALeQUjK8dUaKziTqFF2mYsXOa2bdCVqRjchjTt80fc9Vz9ud1W8v9vzJVu3tA5tCmSPFUdUNrw2nDR8SVuKManuVFxlcU4m5OwG5VHR7SEzxjqDc7COqVQqvLiAf4rrvdv3YP2R1j8rJGldDJWP4vHPHAD4n52VHVzR8lpJI2Mxz+dloq2EbTaXbuEATfx6S7U7nG/+XqqynlH8Au+08mJ3sHfMx7kKHSRGpPe5uptwNwOvQKZhNRtHpx9yXl2Wmk5wmNUkO3AM8RxaZAKcqPBaWvbaZEe00jkflzBRRmiRh694Klmms7jK3GZP3uJjnyKtMhzPvf4bjFQCQYs9o38nDiPVD3ElGiYaaQWKa6ieiacw8vkiIQ3MTTmKY4dD7k06EbMQ3tQUhzUS1mKNpS9UCTYczYD1Vfjse2kzUbngOZ/JY7Ms1fUMudbg0eyPRdOPC57FlKjYYrPqLLatZ5MuP9RsuUdtK2vF1KjW6Q/S8Amb6QCfe34q0fiVVZ2zU0O+78j+RVZ4Ixja7BCTs6D2YrAsYRxa0+8ArRYukHNXOuxeZeANP2fD6cPguhYSsHBeW1TaPSi7VnKO2mVGlW7wDw1Dfo8bj1F/eqTDjVqHMW8xddiz3KW1qbmOFiPUHgfMLm7crNMupmzgfjwI+CtCVqiUobsj4WoGNDoHtNHz5LV4PFNcNx6ADbfcEjbnxWPwh7xhYPaadQHMCVZYDFubaw82tPlv5/NPdDJWXuIZqBIs08TsTtvx4WF7rI5ngYeYBvtNjfa3Dy4LTHHgjVOpw2LraReIG3GOHmVW1aoc4Dd3E8vNFv5GcPmW37P8jp12YqjVaSwtpkVAG+B4Log7gg3jYgGdwrLKi+i91GqIqUzBjYjg9vNpEEFWv7P4FKoBZ2sE/wCm3x1Kw7SZQa7RUpj+PTHh/wCo3c0j6yWngbbEqUlZKMuMqIlRgcp2S43QO7efDPhPBs7g9OMrP4DGB7A4eo4g8RHA9FZUiCFPrZeUVJUy/wAZjn06lINNINd3geKhaC+GRTa0n2TrIOrpzsZzCYEiDxA4HiJ43WbwNRxqsYS48Gw5zYDdTotZw6EcrhT82rEN7sEh1Tw2JDgDYxYw69rcOEymhJynTX+gPx01FRe+2WrKrXgwWvALmHZwDmGHN5SCIITf7nTgjQ0ahBgaZG8eGOQVZkGVDCUjSY4v8TnlzgBJIA2BMWaOPNWjavRNLLj5NJ6OeWJp6Ir8lpHYOb5On/eCo+JyUODWNcW6JjU0kO1wdwRt6qzFYJOKrhrC7lA/E/AH3o817MTjIzzHBjtIIIp+KRsXE2+uitMqxgbPpJ8yZ/BZqrVOmeLn/L9SpH7yAze58PvNj71FSL0aX9/DtWriXfzj8hCdZmEMAkW/A/qVjzjthzHxCM4+LHa/x5J1OgcTVYnNPtecWttBHuVfXzUaTBt8xuPUGR8eKzbse6CNR8+fpwKhYnEGJafMefFDnZqL6pmG4mZ8r/XNRKeYljw9pu0hw5gjaVQVK5mCfromGYi+5kLKzOjrmB7QCoWARLy0R1cplTNmBzhaxI35GD8lz/sriZrMAJ8J1jlGk8OhQqVjJgiTLjpI1XJPmrLZFo6EMxYfoJdSu0WJ3APoVzxmIfIAtJi5LnXtxkKfnGbu79/AAhomdmgCwEdUaQDXnQeSCxLc7cPXn+QBRLUAz/abFTUI4NAHqRJ+YWarVVaZzUmrV/xn4ABUVUr04KoIlWxepHPBMakYcmDQnKH9ziA0+y+w892/l6rouV4qFzHMneEHiHCPr0Wq7P5sKjAeOx815PlQ4ytHdglao37ashZ/tHls/wAVtnN36t6+X5qXgsRKm1LtIUIvZaRxrNWmnXcW+EyHCLRIBSznDj7TGOPO7SfUKZ2xwhp1h93TbpBNvis+uk5m2nosKmavPsgN63cfipGUmLnjc/n1VUxsqzw4dYC3zhLJpDRk27Z1PsURTwzqlQhge/wk2LmtAAPW8xCsa2fN2YPV1vh+axWWOc5jZmQI9ArvJ8rqYip3bASQ0vO3stid+N9lLk5aQrju2MZh4arqzRZ5/ibWcf7SODTYHrHMqXg6qqsxFRvhES4S1pFyCD4TfjO/RNYLEupw15m242MbwtKDitlscrNK9xBDmmHNIcDyLTIKuhjTXFOq7ROrSdMgtLehf4pBgAAkyqDD1dQVbneBdUbDSGuDgQSSGztJjod0YU3UnSGa2bOjWeZ1Ni5jgYm0iTB+oCkef6KNl9MspU2vcJa1rS5zgASABJcYuT81NfT0nTUPdmCRra7xRwAHtfgubg2/SrFbS9xtRs8gMYzi7xHymI+fuUn9Da+97kfW6g5446WPsdINMj3nb/OjGLT2gPfRn8Y0D0d8nEKBia0fD4G4UrMsaHA2vsSNjazvXf3qiq1twdiTHnv9eSLezUP1a3q38DxSXVTtq3u08Cora0fW07+hRVX2ttPnE/h+aJh41iRcTw+uqb16bjbiOnNRtV+vLg4fgVGqYjkffwPEEJkhWSMXXBt9eaZZU577KIH3T9Ns+acVl3kuMNN9N4+y5vqCbj1ErqNUzYw4f3gCPiuU5WyagHDWwe9wldRNQJoyS7JSTfQycFTme7aCDPhGm429mJUXEZVTcS7xgmSYI3JknxAqcXJBKqhCnq5GPsv/ANTJ/m1fggrVxQWMcrzB01av+N3zKqaxU/Hu/i1R/ff/ALiq6svSXwoShvUhKRKLUksNDWYEafUJjL8aaT9XDiOn5o8Y0mCNgoi5Mu3srDR0rJs0Fr2NwfNa3D12uC5ZkFGoGHU0xMtmxiOA5LV5ZmEQCVwOk6OyL5Is+0nZpmKbfwvE6XjhPAjiNlg3dj6rXaXQeo2PVdOwmNBCcxFAOTcpVpgcE3s5zS7N6facB7kxiaNanVAo0tTAA72Z1Ae1crcVMFe4Bi4JAkdQeBS6WEAiARHU+I8zxcfNaE8aX8S2/tX5HrY/Ax5ILi/v/Yh5bUj2qJHHdvoPNSMZimNAcDWZuC6lrD2tIgnVTMhTWYUlpdHhAJ4SY4Dmeuyt6eHaBDRbfz6kqTm164ql1r9Mn5WPx8eoq5f0+5j6B7+lFPUdI7sVHghwpCxaAblx21cB5qmqYd7A8OJI1ktBEgCOfDjstjjThnCQxtbTLHGm4eEAgubqBvcTpHEKNUwNCswClWfezRrcQTyGub9F0Sjm4qTg/wCXseQpY1KuS/yU2UY+DpJ8loXN1BYXMcAcNV/4k8bxNphsb8+nNazJMaKlMEH64pZKi6lZpsmxGpun7TLHeSODvw/9qVVeKbC4uqNYPEQ2pVaDeDIa6CTMEneRKz1/suLT/dJEidjG4KzmbZoDXqiqx41ANeXuLg0OYbUy1hIbJJDhfadksMXJv1ULJP2Vl52i7RsNOrSpYw9+NNFh7ymQ4PqA1KrDSAAcGiNTiDAIG6rsozGsMPpqv73Q7STB1FgANJznbd5Gq0kwBKy7aWHjw0dDjLWtf37tQNg7U5zQAfJTqfaWr4aVN1HuhqeWMpuAAaZd43ukGAXTv6qq8bhCou3+vwIRlT2WmME+JtxxA4jmOR4jzVcWz8+o6x8wpmBxlOoCaRJA3BDmkcbSLhPvog3j3Lk2nTOrjatFTpkXt1TJEbGfr5K8wtKiHHv9ZZG1OziesXPpdOYvJMO7x4Ss4z/Z1d/R5i/Rw9VSKsMcVmYqyB0+SiVDO+/NXVaxLXCCLXUDEYbkniJOFEAuT9GU2+gVPwmGNkzZLiXORuHetMWDmu+K3rn/AF5/X1CyGV5bpOqdxsnM6xNagO+pvdpEa2nxtA216TMDgY23SyxOfRk+KNOTf03894+CGtZ7J+1VKtDXua152g+Fx9btPmrnE1gxpc7YCT+n1xUuMoOg3GSJDasyOI39RIQULLKbms1Ps957xw+7IADfQABBdsetnI6vRyqtjm1ar3tBAc4mDEj3dU1VKrcA+CQrNlJz3BjGlzjs1oLnH0HzXdCfpM1siuKSLkASSbAASSeQG5K2+T/s7qvh2JeKLfuM0uqnoTdrP5j0W7ybJaGFH8CmGnYvPiqu83m/oIHRceXzIR0tlI4m+zmuWdgsTVE1ow7D9+9Ujowez/mI8le0+y1DDjwM1O+++HO9ODfQLdvCi1sOCF5mXyJ5OzpjjUTneKYQ5Nxx2+S1WaZQTt8lmMVhiwmylFlEP4XHFu60WAzAEbrIGoOKco4gtNirRm0Npm6ewO2Uaq/Q0y0u0gQBFw0bGd/Pcqry7Nuqu2VWvCtqSDCcsbtFky4ExsNtrhZnEVq86O6qPbp0NIk0vAC0hwaCSZbsYmd1a03upnw3HI7fopWArNIfMN8Tn3Is0wSffKp4+afjRk41eq/qQy4o5YcZddmJpZDinBjRhWUms9gPdTDWmZJjU4l0n2iJt0R5fk9dxnWHBhc1z3tLKFLTY6BY1HbxERG62mX5xQrOLaNVjy0GQ2Z5SJAkdVIx2G7xukvezjNMwfKSCmf7RzfDNUvp/b3Iw8bH8UdmdyrJe+Jc6qajII7ytomoWthzy6JDWtaGgc9XrnMFjdFeLBj9Xdx9rRY+a2WIo1A0UyWMpwGjSDogABoMHU315KhxWQVKzvBTFFtKWawwNdX7sw3S3cMsZJ3tEyubF5MJ8lJfd+3ySSO/J4/7uKmpXfsr/N/kSW1S6C0x8UjH5UK4Ae53tscYMEhp8TQR7MgkWHJR8E7S3/CYjlFirelXBA0tvF+qqnfRFxsif/zVF9tFACIEh9Wo2Nmh9V0DyAhFh+wtKm+QQ6nogsqNDyXz7c2btsI68keYUnaRUYfCRJ6SLH65q8yXEeENJmRqZ+LfxHqpSUkrTYOKEZT2fpUZ7tpE7ybdYGwCrcwyh4qA0gw0zAIJLXAk7i0aY+S1QPDl8+Pp+KQ9nHjv+q57adhTowWKw0G4uJEdQorpvBg81qu0WAt3jfJ34O/A+izTgrxdqyyfuiszuoS1ojxGL8wk02WupNcTE8BCj1KoVr0Tm7FNYpmGoSVWtrq4y6sCt2T6L7A0zCdxsNaS6AIuTsB1VRiO1VGiCGfxX8A32QeGp3LoJKyWb57WxH/Ff4RcMaA1oPPSN/MklXjjbIymkVuOo0m1XGmSWapaNh+ZHJa/sxmbq5p0apEAl4nd5YJbTPl7XWOixbn8v1R4bElhkEhwggjgQZB96q4ojbOzOcgs/ge1VGo1pedDiBIO08YPKUElCFV2e/Z4A0uxbvESCG0nHU0DdpdGm/QGOBW8y3A06DdNGm2m07x7Tv8AE43d6koUvr/0nyYuV508spabOxKEXXuOtS/qUmmefu/Mp3zhSKCCPd9e9EW/pySyiJ5pWFDbmT9WVRmeUB4sL81dTP19Si+uv6IBOa5llLqZJgwsrmGGqd4HsMECPrmu31sKHDxAKizPszTcC6QwASSeAAkk9BBVcUpJ6VgceRgcHXMDVGriRYFXeBzQtiU3m3Z6pScftjgWg39Fl8djqtOq1jWzMeGCS4uMACOPkqqLcml2M5qPxHT8Jim1BYiUMVRsZEjrss9TybF06ZqvoVKOm7tWm3MwDMeiusqxRqNAKGPNGbpPr5Ba1ZAy7LKdCv8AvDGvc67QwGmKbdQgnxQePO0p/H9sH0n6X0G+H2gH6iJvu2RsQrj92CiYjJqT5lgk7kEtJ9Wwu3DLFy/jR5KvuvyFhGMfYssxzfD0QG16tNmts6XEkFpFzYE6eElTKRa5rXNILXAFpFw5pHhjpCyme9lqWIcw1XvY5rG0wWwZYyYkEGT4irvsvQp0qIoMcX90IlwAJDiS0wNuI9Fw5MUVG12C5X+BUdosC3vBqlragjU3cPHwv+Cr8FRr4dx1w+jwqN+zwhzd28L7LaZjgWVmFjxqB6kEEbEEbEc1iMwbjcGSQ01KY2fAc0t4h44SDeyOGa+Fjp6LCniyHOp7h0uaOR+0Oo4+p5JjK69RtdlKzGNLamoi4v7I5k3Ch4XGNrhzqTYcxwLBN2+EHTJ3F3NVtlNWnVqt1tB1jwGSCHC8W3tNuYV59MzRrWGyRicTRp+3UAvsN5Auo2JzJlEaZkxYCS53QAcyFU4jJGv1Pr1tBqe0KcEhv3A51mnmQD8FPHjVJtXYOGrY/g87/eTXFBhLGsIY50jU/wATXtkjTtBBnjBWRxuMpMd3WqprENioG6z1IEHa+y1tHNKFJopUYDW2ABnbqnaWcUyQCWyNpiQOh3C6OMUmorsi1JO7Of1nl1PvW3pklusezqESJ4G4VLWrkH8Oa6LnvaehhqTqeHDTUdIDWgaAXbucNieMLmTuZ3TY8b/9C5MnsOOxJPTy/NLOIJESY5KKSklyukl0c7bY+7zKZII4po1URq9UQBPKTPzReqDHQUoSbhnzI9UEzhHePzt70anLsB2V7qpg030gBZzXMNS/+JjwW28wsnU7Un96aHPe5rTqOjTEMktDWl3GYMm4E8lj8S/Ehopu71ojSWjU2W8Q7Tv6q4yHITiNLmEMa3d2mRyLRcSd/cuOGGK9U2mgQwy/eOctv6HVMDjW1WNqMnS4SJ3jaOmylKBl1EU6bWAkhogTv+ilArnlV6O9DrnJOr6/RE365JQASMIYBPRLa3kiAS2U3H2RPO1h9ckKM2l2RqmMAuYjXo3BG1p2g22Ky+edr6WH7sP1PcdWprNMhhIFybXGoDnC1uJwdN8a26nNMgmQfcDcdCsT2s7AvxFYVKNSnTbpa0sLTA0zcabei78fkQri1RSWRqPoWzU5bmmHr4ek+kIbUkNDjcabOa4E+I+GLem6rMd2UoGqMQC9tVrhUbU1HwlplsN20iLCEvs72Vp4ZrJJqPaNyXBrZ3hswOPVXdSnqBG0gifMRYLz8XLHa5tpt9v2+X4iydo5v2k7Z1KrKlPSNZYWnTtqPtabXG/CTCe7MZbisNhm1KwGh8OaLlzGuAgPt4Z3HmthkfZzCYXDh1SnTqVz7b3guuTcNDvYAGna6bzXvatJ7KLGva+zXd5AZFgCCLxA2nZc3/LhHI8XiY6Se79/psGGGRxUszGmYoObKJuMbBHFZbD419F4p1hoeLT/AGb/ACJ2lPHDve7XSeA4X0u9l3SeHmvWjLkM0W+vW/SSQ7cfKUrLaho1Q5/Vjjw0u2d6GD70jD4htZk+xUYSL+01w3BHH8Qm8TiBUaQfaFiB9cVRxtCmveBfnt0UWvXDQXOcGtFpJgKJk2OL6QDj42+E9QLB3qIB6gqo7W5iWt0MJkQS0Nmb+Eknhv7kfE8bnk4yPQ8XElBzkrDzCroIrNoRTtpfBp94SXBw2hwIAgWM3Bup1XBvc59Rppg1Cx9p0ggtcXbWJIJMRd7lQ4ftZXxFCpQrTULmtHsjg6Yho3iOtlOySi6jS1HWC4xodwPAiefWF0zwvHcZpJp6raa+fS+jKRxQyK5QS+lkk5fUxNfvXasP3RdTplkOdUpnc3s0XPUz0U3FYGmGaC3X1f4nHrPD0hO5ZmEl7HEy0iQYmCJBtw3HopGKpyJ5qKSo8vKnCTiY3tJhR3ZNMBrmi2gBsgbgxusVTxt7OmxO5XQs4bAKx+MwNIUHVGth8xvv4728kuk0TcnTKJrpJJKMlN1mA7WKbY+Lcl1nGOFNVSlSE09Yw2SkuKBREoBFByIlIRkrBJFN0EHlB9yCanZBagHZczq6KYcACS5rbibON/VWNEcEEF504pYoNLbs730iRSO/RPsCNBc4oon5Sl0hYHrCCCARGIrER71YUMKHNBOqZEXIAsOAtxO6CCD6OXzG1i18yK2ofF0cW9YGyVxA5/gggsui2H/rQgGZ6J1oQQWLEPFYNj51NBmJ3E7bgG5R4wilSqaAGhjCWgARZhIsgglglyNJ6Oadpc7qUSAQytrYKhNcF5BdaBBGlttgoWV5lUqOp+LS3vGjQwBrLw02A5D4oIL1cfSPPwttWxbcY99I1CfH3gZqAAJDaha0nmQAL9EjB4t/eSXucQ6BO0EwbCxsUSCM9HR46tts2heWFhbb5EHgofaqoe+YOGgfFzp+SCCjP4T6P9jt82hrJMKDXc+XAgbA2PmIur/NLU3HiBbf8EEF0eN6pwT/AAOjOvXL6sqqngqUC2xqPYx3UO38ytniQggs16meF5+pL6GS7UGGGFzvHOMAcACfUyjQRilZ583opqtjZIrOQQVCQ2xyelBBZAY28JKCCwRJRIILGFjZBBBAB//Z"/>
          <p:cNvSpPr>
            <a:spLocks noChangeAspect="1" noChangeArrowheads="1"/>
          </p:cNvSpPr>
          <p:nvPr/>
        </p:nvSpPr>
        <p:spPr bwMode="auto">
          <a:xfrm>
            <a:off x="155575" y="-1325563"/>
            <a:ext cx="4286250" cy="2762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4516" name="AutoShape 4" descr="data:image/jpeg;base64,/9j/4AAQSkZJRgABAQAAAQABAAD/2wCEAAkGBxQTEhUUExQVFhUXGBcUGBgVGRQXFRUXFBUXGBcXHhcYHCggGBolHRUUITEhJSkrLi4uFx80ODMsNygtLisBCgoKDg0OGxAQGiwmHyQsLCwsLCwsLCwsLCwsLiwsLCwsLSwsLCwsLCwsLC0sLCwsLCwsLCwsLCwsLCwvLCwsLP/AABEIALQBGAMBIgACEQEDEQH/xAAbAAAABwEAAAAAAAAAAAAAAAAAAQIDBAUGB//EAEQQAAEDAgQDBQUFBQYGAwEAAAEAAhEDIQQFEjFBUWEGEyJxgTKRobHwQlLB0eEHFCOi0kNicoKSsjNTY7PC8YOj4hb/xAAaAQADAQEBAQAAAAAAAAAAAAABAgMABAUG/8QAMBEAAgICAgECBAMIAwAAAAAAAAECEQMhEjEEIkEyUXGBYbHwBRMjkaHB4fEUM0L/2gAMAwEAAhEDEQA/ALVgTrQksCdaEpMACUAjASgEGYKEaOEYCVhIuZY9mHpOq1PZaJtuSbBo6k2XH8wzOpia5q1Dc7Aeyxo2aOg+K0f7TM0LqrKA9lgD3dXvBAHo3/csSypG3GyaCrYUW7qTXA/X0VX4jCkG3qkU65mPqVNq1obdV0wkEPLvCdxsth2C7Wd0W4Wuf4ZOmm8/2Tj9g/8ATJ2+6TyNsY2i55kAxPAFWOLyxzmahuBBEQT6JG0g8GzuICi5P/wz0qVR/wDY5Z79nnaA4mh3bz/FogNJO72bNcettJ8p4rR5Xs/pVqf7p59U8SbROA+rf0pQH1b+lEPrb80oH6kf1KooIH1p/pRwPrT+SOevx/8A0jB8/j/UgYIR0/kQt0/l/NLE9f5vzRwev835ImEW6fy/mj09Pl/UlR9X/pRH62/pQMJjp9e9LSDH1p/JLUcvsMgkRRlEphCSYSigsYQQkkJaIhYw04JpwT5CbcETEd4WYz2pHenlPwC1ZCxvaL/hVTzn4lPEVjGT0opUx/cbz4hBT8JShoHIAbngESrQC+YE60JDAnQoDhgJQCASgEGAEInEASbAXPkN0pZ3tzmfc4SoQfE6KbfN9j7m6j6JAnKs7x3fV6tT77i4eWzfgAoDnIO3TbiqjjtDeU6XF7gPQKPKsMlogvEmEJOkNGNs12CptbTaABYJD6g4JmpWYLB49DKjGuPRcrbs69UQsjzT90zAP+wX6XgcWVBB9xId6Lq2Ez/DUy9j6kO7yoSNLzF7XFrxPquK57BqyPtNB+Y/BdKwOOp923vKRLtLZOogzpE8PNdcZJdnDOOzXt7R4Y7OP+mp+BToz/D/AHv+7+aybcZQ+68f5mn5pxmJo8C8f5WH/wAlTmhOJqxn2H+//wBz8QlDPMP9/wCf4sWV/eKf3j6sP4JYq0/vN9zh+CPJG4moGc4b/mD3N/oShm2HP9o33N/ILLDQeLPfCW2mw/d9HD80bNRqBmeH/wCY34fgQlfv1HhUb7yP/JZcUG8j6QfwSjhm8j7kQUab97pmwqNJPAOMk8olKWewVBveMIiQ4G45eq0Khl7CgII0SmMBEjRLGCKIpZSCiAbKQ5OlIIRMMVNisZnxHdQeLmjz8Qn8VssUYY7yKxOfme5b96q0ejQSdvJUxiss8rxge4NMsBO8tt/qLR8QgpGX4Zj7aWnyM/CEF0pOuhCzYnAm2FOBcZUUEsJAS0rAJqugSVy39oOZ9/Vaxp8FKf8AM82J8gABPmr7tpnJDSASGg6bbkx8lQYLKQ2l3tS73MLgOQcAQPO8poRvYyVmOr2JCaDU7jXeMpFJk+fDzTUMiThsNKm6SyOR5KPhXKzpulsHZc8pO9nXjiq0Qm1NToaCRzhS8ZRe0NAbcqXlTGd5DnBg3k8TyUztDi6baZe1wJFgOZcIEeW6F2wyTS2VHZZjKmNa+q0OaxzSWm4dHgnrFnei7T+4sO7W+5cW7EFnfsaXBry4BuqwcSCI1bDgb7ruNNkADlb3Kkls4myI7KaR+wEy/IaJ+wrSEqEtI1lK/s3SPP3ps9mGcHOHqr8BHC1IFmad2Z5VD7kg9m3jaoPULUAI4RoNmSd2frDZzSmzlGIG3wP6rYwhC2/mazL5PgcQ2u01JDAHTJJEkQLeq1EI0EfqAKEEEAsYAQQRrGCRQlIisAQUgpZCSUTEHMiRTdAJ228wsficK9z2vB0uExIB3Ebc/wBVrc6ol1JwbvY7TMGYWUc2oODv5kykkarH6DMRwqMP/wAZ/wDF6CinEvHFw9UFRZYg4GrYnAm2JwFTCLCgZ5mtOhTl7oJs0C7jzgfjspzVy4mpmGLqv1aabXFjXG+ljSQ1rRxJA1Hq5DXuGMW3SIee5ia1TVpDQOBv6zz/ACQGaE4UzGpg7rqQfZt5CLnhsr7H9iPBNOs4uj+0a3Sf9IBHxWEzShVoudTqAtm/MOANiCNwnU4vopwceyM0EuB9U9pv4eHzG6apOi6l5PS1PAPErCrsZrHQ7o7xKZRr2UrtBl+mkx4vDi0+RE8+YVKx5CnKFl4yrRcCtLYLJ5EOFvSFV5jV9lnK/v4e4fFHUxNrCCq9qMImyTTVIdaup/swzvF1XdwW97RYJdUeTqoD7IDz7ckQGGTvcBcvELun7LmsGCFJsNqMcX1Iv3hftUnyhnTQOaM3ohXuaXu0ehS+4PMe4odw7ooikTQhoUvujyRFnRYxEDUelSNASu7RsxFLUUKUaaT3a1mGIRQpHdou7RsxHhCE+WJGlYw2jhE9wCNjgdiiYCIpzSklqwBooinCEkhYwy4Jl1MKQ4JtwRMQ6mHHIe5BSHBBExBYU41MsKdBRACuCWPAsS1wHmWmPjC5h2ExYFPTxDvmuosdBB6rioq/u2NqsPsiq9h6Q86T8vekkrRXFKpHX6B1MWQ7b5cH0nGLt8TTyI/NaDJMTqaPJN57Q1MI5hc6dbOxq1RxqmZVhl1QNeyYieMfj5Kuc0hxbsQSD6FLa8ggjgu1HGuzX5xU7ykIveRvsA7ifwWbqYZw3Ef+lPZmQdoa28ubIdE8iZAFvMq0xmDDmz4R1E3t1JWZTszn7vLT9RyVcAtK7BwNt7/qs7iGw9w6oIWaEgrpnZfHPYynVYdLwI6Hg4HmDC5mwXhdP7P0f4TQQBbYbKWV9D4ldmrpdrHbaXedo98yrfGdoxTqOp76IbMEyYGo2HMlYws0m8xxgSY6DiVd4vJjUe6ox7CHnWJ1gQ6/AHmjGSaJ5IcWaPD58xzHPkaW6R5ueTpHuBPonaeeU+YWTOVVRRcwCSajHQ1wghrXAm8bSPeoNXL6rfsVB5h5HvEhNSJnRnYtoieIDvR1x8EtlRjjAgnosBnGLccRVh0eKIngAALeQUjK8dUaKziTqFF2mYsXOa2bdCVqRjchjTt80fc9Vz9ud1W8v9vzJVu3tA5tCmSPFUdUNrw2nDR8SVuKManuVFxlcU4m5OwG5VHR7SEzxjqDc7COqVQqvLiAf4rrvdv3YP2R1j8rJGldDJWP4vHPHAD4n52VHVzR8lpJI2Mxz+dloq2EbTaXbuEATfx6S7U7nG/+XqqynlH8Au+08mJ3sHfMx7kKHSRGpPe5uptwNwOvQKZhNRtHpx9yXl2Wmk5wmNUkO3AM8RxaZAKcqPBaWvbaZEe00jkflzBRRmiRh694Klmms7jK3GZP3uJjnyKtMhzPvf4bjFQCQYs9o38nDiPVD3ElGiYaaQWKa6ieiacw8vkiIQ3MTTmKY4dD7k06EbMQ3tQUhzUS1mKNpS9UCTYczYD1Vfjse2kzUbngOZ/JY7Ms1fUMudbg0eyPRdOPC57FlKjYYrPqLLatZ5MuP9RsuUdtK2vF1KjW6Q/S8Amb6QCfe34q0fiVVZ2zU0O+78j+RVZ4Ixja7BCTs6D2YrAsYRxa0+8ArRYukHNXOuxeZeANP2fD6cPguhYSsHBeW1TaPSi7VnKO2mVGlW7wDw1Dfo8bj1F/eqTDjVqHMW8xddiz3KW1qbmOFiPUHgfMLm7crNMupmzgfjwI+CtCVqiUobsj4WoGNDoHtNHz5LV4PFNcNx6ADbfcEjbnxWPwh7xhYPaadQHMCVZYDFubaw82tPlv5/NPdDJWXuIZqBIs08TsTtvx4WF7rI5ngYeYBvtNjfa3Dy4LTHHgjVOpw2LraReIG3GOHmVW1aoc4Dd3E8vNFv5GcPmW37P8jp12YqjVaSwtpkVAG+B4Log7gg3jYgGdwrLKi+i91GqIqUzBjYjg9vNpEEFWv7P4FKoBZ2sE/wCm3x1Kw7SZQa7RUpj+PTHh/wCo3c0j6yWngbbEqUlZKMuMqIlRgcp2S43QO7efDPhPBs7g9OMrP4DGB7A4eo4g8RHA9FZUiCFPrZeUVJUy/wAZjn06lINNINd3geKhaC+GRTa0n2TrIOrpzsZzCYEiDxA4HiJ43WbwNRxqsYS48Gw5zYDdTotZw6EcrhT82rEN7sEh1Tw2JDgDYxYw69rcOEymhJynTX+gPx01FRe+2WrKrXgwWvALmHZwDmGHN5SCIITf7nTgjQ0ahBgaZG8eGOQVZkGVDCUjSY4v8TnlzgBJIA2BMWaOPNWjavRNLLj5NJ6OeWJp6Ir8lpHYOb5On/eCo+JyUODWNcW6JjU0kO1wdwRt6qzFYJOKrhrC7lA/E/AH3o817MTjIzzHBjtIIIp+KRsXE2+uitMqxgbPpJ8yZ/BZqrVOmeLn/L9SpH7yAze58PvNj71FSL0aX9/DtWriXfzj8hCdZmEMAkW/A/qVjzjthzHxCM4+LHa/x5J1OgcTVYnNPtecWttBHuVfXzUaTBt8xuPUGR8eKzbse6CNR8+fpwKhYnEGJafMefFDnZqL6pmG4mZ8r/XNRKeYljw9pu0hw5gjaVQVK5mCfromGYi+5kLKzOjrmB7QCoWARLy0R1cplTNmBzhaxI35GD8lz/sriZrMAJ8J1jlGk8OhQqVjJgiTLjpI1XJPmrLZFo6EMxYfoJdSu0WJ3APoVzxmIfIAtJi5LnXtxkKfnGbu79/AAhomdmgCwEdUaQDXnQeSCxLc7cPXn+QBRLUAz/abFTUI4NAHqRJ+YWarVVaZzUmrV/xn4ABUVUr04KoIlWxepHPBMakYcmDQnKH9ziA0+y+w892/l6rouV4qFzHMneEHiHCPr0Wq7P5sKjAeOx815PlQ4ytHdglao37ashZ/tHls/wAVtnN36t6+X5qXgsRKm1LtIUIvZaRxrNWmnXcW+EyHCLRIBSznDj7TGOPO7SfUKZ2xwhp1h93TbpBNvis+uk5m2nosKmavPsgN63cfipGUmLnjc/n1VUxsqzw4dYC3zhLJpDRk27Z1PsURTwzqlQhge/wk2LmtAAPW8xCsa2fN2YPV1vh+axWWOc5jZmQI9ArvJ8rqYip3bASQ0vO3stid+N9lLk5aQrju2MZh4arqzRZ5/ibWcf7SODTYHrHMqXg6qqsxFRvhES4S1pFyCD4TfjO/RNYLEupw15m242MbwtKDitlscrNK9xBDmmHNIcDyLTIKuhjTXFOq7ROrSdMgtLehf4pBgAAkyqDD1dQVbneBdUbDSGuDgQSSGztJjod0YU3UnSGa2bOjWeZ1Ni5jgYm0iTB+oCkef6KNl9MspU2vcJa1rS5zgASABJcYuT81NfT0nTUPdmCRra7xRwAHtfgubg2/SrFbS9xtRs8gMYzi7xHymI+fuUn9Da+97kfW6g5446WPsdINMj3nb/OjGLT2gPfRn8Y0D0d8nEKBia0fD4G4UrMsaHA2vsSNjazvXf3qiq1twdiTHnv9eSLezUP1a3q38DxSXVTtq3u08Cora0fW07+hRVX2ttPnE/h+aJh41iRcTw+uqb16bjbiOnNRtV+vLg4fgVGqYjkffwPEEJkhWSMXXBt9eaZZU577KIH3T9Ns+acVl3kuMNN9N4+y5vqCbj1ErqNUzYw4f3gCPiuU5WyagHDWwe9wldRNQJoyS7JSTfQycFTme7aCDPhGm429mJUXEZVTcS7xgmSYI3JknxAqcXJBKqhCnq5GPsv/ANTJ/m1fggrVxQWMcrzB01av+N3zKqaxU/Hu/i1R/ff/ALiq6svSXwoShvUhKRKLUksNDWYEafUJjL8aaT9XDiOn5o8Y0mCNgoi5Mu3srDR0rJs0Fr2NwfNa3D12uC5ZkFGoGHU0xMtmxiOA5LV5ZmEQCVwOk6OyL5Is+0nZpmKbfwvE6XjhPAjiNlg3dj6rXaXQeo2PVdOwmNBCcxFAOTcpVpgcE3s5zS7N6facB7kxiaNanVAo0tTAA72Z1Ae1crcVMFe4Bi4JAkdQeBS6WEAiARHU+I8zxcfNaE8aX8S2/tX5HrY/Ax5ILi/v/Yh5bUj2qJHHdvoPNSMZimNAcDWZuC6lrD2tIgnVTMhTWYUlpdHhAJ4SY4Dmeuyt6eHaBDRbfz6kqTm164ql1r9Mn5WPx8eoq5f0+5j6B7+lFPUdI7sVHghwpCxaAblx21cB5qmqYd7A8OJI1ktBEgCOfDjstjjThnCQxtbTLHGm4eEAgubqBvcTpHEKNUwNCswClWfezRrcQTyGub9F0Sjm4qTg/wCXseQpY1KuS/yU2UY+DpJ8loXN1BYXMcAcNV/4k8bxNphsb8+nNazJMaKlMEH64pZKi6lZpsmxGpun7TLHeSODvw/9qVVeKbC4uqNYPEQ2pVaDeDIa6CTMEneRKz1/suLT/dJEidjG4KzmbZoDXqiqx41ANeXuLg0OYbUy1hIbJJDhfadksMXJv1ULJP2Vl52i7RsNOrSpYw9+NNFh7ymQ4PqA1KrDSAAcGiNTiDAIG6rsozGsMPpqv73Q7STB1FgANJznbd5Gq0kwBKy7aWHjw0dDjLWtf37tQNg7U5zQAfJTqfaWr4aVN1HuhqeWMpuAAaZd43ukGAXTv6qq8bhCou3+vwIRlT2WmME+JtxxA4jmOR4jzVcWz8+o6x8wpmBxlOoCaRJA3BDmkcbSLhPvog3j3Lk2nTOrjatFTpkXt1TJEbGfr5K8wtKiHHv9ZZG1OziesXPpdOYvJMO7x4Ss4z/Z1d/R5i/Rw9VSKsMcVmYqyB0+SiVDO+/NXVaxLXCCLXUDEYbkniJOFEAuT9GU2+gVPwmGNkzZLiXORuHetMWDmu+K3rn/AF5/X1CyGV5bpOqdxsnM6xNagO+pvdpEa2nxtA216TMDgY23SyxOfRk+KNOTf03894+CGtZ7J+1VKtDXua152g+Fx9btPmrnE1gxpc7YCT+n1xUuMoOg3GSJDasyOI39RIQULLKbms1Ps957xw+7IADfQABBdsetnI6vRyqtjm1ar3tBAc4mDEj3dU1VKrcA+CQrNlJz3BjGlzjs1oLnH0HzXdCfpM1siuKSLkASSbAASSeQG5K2+T/s7qvh2JeKLfuM0uqnoTdrP5j0W7ybJaGFH8CmGnYvPiqu83m/oIHRceXzIR0tlI4m+zmuWdgsTVE1ow7D9+9Ujowez/mI8le0+y1DDjwM1O+++HO9ODfQLdvCi1sOCF5mXyJ5OzpjjUTneKYQ5Nxx2+S1WaZQTt8lmMVhiwmylFlEP4XHFu60WAzAEbrIGoOKco4gtNirRm0Npm6ewO2Uaq/Q0y0u0gQBFw0bGd/Pcqry7Nuqu2VWvCtqSDCcsbtFky4ExsNtrhZnEVq86O6qPbp0NIk0vAC0hwaCSZbsYmd1a03upnw3HI7fopWArNIfMN8Tn3Is0wSffKp4+afjRk41eq/qQy4o5YcZddmJpZDinBjRhWUms9gPdTDWmZJjU4l0n2iJt0R5fk9dxnWHBhc1z3tLKFLTY6BY1HbxERG62mX5xQrOLaNVjy0GQ2Z5SJAkdVIx2G7xukvezjNMwfKSCmf7RzfDNUvp/b3Iw8bH8UdmdyrJe+Jc6qajII7ytomoWthzy6JDWtaGgc9XrnMFjdFeLBj9Xdx9rRY+a2WIo1A0UyWMpwGjSDogABoMHU315KhxWQVKzvBTFFtKWawwNdX7sw3S3cMsZJ3tEyubF5MJ8lJfd+3ySSO/J4/7uKmpXfsr/N/kSW1S6C0x8UjH5UK4Ae53tscYMEhp8TQR7MgkWHJR8E7S3/CYjlFirelXBA0tvF+qqnfRFxsif/zVF9tFACIEh9Wo2Nmh9V0DyAhFh+wtKm+QQ6nogsqNDyXz7c2btsI68keYUnaRUYfCRJ6SLH65q8yXEeENJmRqZ+LfxHqpSUkrTYOKEZT2fpUZ7tpE7ybdYGwCrcwyh4qA0gw0zAIJLXAk7i0aY+S1QPDl8+Pp+KQ9nHjv+q57adhTowWKw0G4uJEdQorpvBg81qu0WAt3jfJ34O/A+izTgrxdqyyfuiszuoS1ojxGL8wk02WupNcTE8BCj1KoVr0Tm7FNYpmGoSVWtrq4y6sCt2T6L7A0zCdxsNaS6AIuTsB1VRiO1VGiCGfxX8A32QeGp3LoJKyWb57WxH/Ff4RcMaA1oPPSN/MklXjjbIymkVuOo0m1XGmSWapaNh+ZHJa/sxmbq5p0apEAl4nd5YJbTPl7XWOixbn8v1R4bElhkEhwggjgQZB96q4ojbOzOcgs/ge1VGo1pedDiBIO08YPKUElCFV2e/Z4A0uxbvESCG0nHU0DdpdGm/QGOBW8y3A06DdNGm2m07x7Tv8AE43d6koUvr/0nyYuV508spabOxKEXXuOtS/qUmmefu/Mp3zhSKCCPd9e9EW/pySyiJ5pWFDbmT9WVRmeUB4sL81dTP19Si+uv6IBOa5llLqZJgwsrmGGqd4HsMECPrmu31sKHDxAKizPszTcC6QwASSeAAkk9BBVcUpJ6VgceRgcHXMDVGriRYFXeBzQtiU3m3Z6pScftjgWg39Fl8djqtOq1jWzMeGCS4uMACOPkqqLcml2M5qPxHT8Jim1BYiUMVRsZEjrss9TybF06ZqvoVKOm7tWm3MwDMeiusqxRqNAKGPNGbpPr5Ba1ZAy7LKdCv8AvDGvc67QwGmKbdQgnxQePO0p/H9sH0n6X0G+H2gH6iJvu2RsQrj92CiYjJqT5lgk7kEtJ9Wwu3DLFy/jR5KvuvyFhGMfYssxzfD0QG16tNmts6XEkFpFzYE6eElTKRa5rXNILXAFpFw5pHhjpCyme9lqWIcw1XvY5rG0wWwZYyYkEGT4irvsvQp0qIoMcX90IlwAJDiS0wNuI9Fw5MUVG12C5X+BUdosC3vBqlragjU3cPHwv+Cr8FRr4dx1w+jwqN+zwhzd28L7LaZjgWVmFjxqB6kEEbEEbEc1iMwbjcGSQ01KY2fAc0t4h44SDeyOGa+Fjp6LCniyHOp7h0uaOR+0Oo4+p5JjK69RtdlKzGNLamoi4v7I5k3Ch4XGNrhzqTYcxwLBN2+EHTJ3F3NVtlNWnVqt1tB1jwGSCHC8W3tNuYV59MzRrWGyRicTRp+3UAvsN5Auo2JzJlEaZkxYCS53QAcyFU4jJGv1Pr1tBqe0KcEhv3A51mnmQD8FPHjVJtXYOGrY/g87/eTXFBhLGsIY50jU/wATXtkjTtBBnjBWRxuMpMd3WqprENioG6z1IEHa+y1tHNKFJopUYDW2ABnbqnaWcUyQCWyNpiQOh3C6OMUmorsi1JO7Of1nl1PvW3pklusezqESJ4G4VLWrkH8Oa6LnvaehhqTqeHDTUdIDWgaAXbucNieMLmTuZ3TY8b/9C5MnsOOxJPTy/NLOIJESY5KKSklyukl0c7bY+7zKZII4po1URq9UQBPKTPzReqDHQUoSbhnzI9UEzhHePzt70anLsB2V7qpg030gBZzXMNS/+JjwW28wsnU7Un96aHPe5rTqOjTEMktDWl3GYMm4E8lj8S/Ehopu71ojSWjU2W8Q7Tv6q4yHITiNLmEMa3d2mRyLRcSd/cuOGGK9U2mgQwy/eOctv6HVMDjW1WNqMnS4SJ3jaOmylKBl1EU6bWAkhogTv+ilArnlV6O9DrnJOr6/RE365JQASMIYBPRLa3kiAS2U3H2RPO1h9ckKM2l2RqmMAuYjXo3BG1p2g22Ky+edr6WH7sP1PcdWprNMhhIFybXGoDnC1uJwdN8a26nNMgmQfcDcdCsT2s7AvxFYVKNSnTbpa0sLTA0zcabei78fkQri1RSWRqPoWzU5bmmHr4ek+kIbUkNDjcabOa4E+I+GLem6rMd2UoGqMQC9tVrhUbU1HwlplsN20iLCEvs72Vp4ZrJJqPaNyXBrZ3hswOPVXdSnqBG0gifMRYLz8XLHa5tpt9v2+X4iydo5v2k7Z1KrKlPSNZYWnTtqPtabXG/CTCe7MZbisNhm1KwGh8OaLlzGuAgPt4Z3HmthkfZzCYXDh1SnTqVz7b3guuTcNDvYAGna6bzXvatJ7KLGva+zXd5AZFgCCLxA2nZc3/LhHI8XiY6Se79/psGGGRxUszGmYoObKJuMbBHFZbD419F4p1hoeLT/AGb/ACJ2lPHDve7XSeA4X0u9l3SeHmvWjLkM0W+vW/SSQ7cfKUrLaho1Q5/Vjjw0u2d6GD70jD4htZk+xUYSL+01w3BHH8Qm8TiBUaQfaFiB9cVRxtCmveBfnt0UWvXDQXOcGtFpJgKJk2OL6QDj42+E9QLB3qIB6gqo7W5iWt0MJkQS0Nmb+Eknhv7kfE8bnk4yPQ8XElBzkrDzCroIrNoRTtpfBp94SXBw2hwIAgWM3Bup1XBvc59Rppg1Cx9p0ggtcXbWJIJMRd7lQ4ftZXxFCpQrTULmtHsjg6Yho3iOtlOySi6jS1HWC4xodwPAiefWF0zwvHcZpJp6raa+fS+jKRxQyK5QS+lkk5fUxNfvXasP3RdTplkOdUpnc3s0XPUz0U3FYGmGaC3X1f4nHrPD0hO5ZmEl7HEy0iQYmCJBtw3HopGKpyJ5qKSo8vKnCTiY3tJhR3ZNMBrmi2gBsgbgxusVTxt7OmxO5XQs4bAKx+MwNIUHVGth8xvv4728kuk0TcnTKJrpJJKMlN1mA7WKbY+Lcl1nGOFNVSlSE09Yw2SkuKBREoBFByIlIRkrBJFN0EHlB9yCanZBagHZczq6KYcACS5rbibON/VWNEcEEF504pYoNLbs730iRSO/RPsCNBc4oon5Sl0hYHrCCCARGIrER71YUMKHNBOqZEXIAsOAtxO6CCD6OXzG1i18yK2ofF0cW9YGyVxA5/gggsui2H/rQgGZ6J1oQQWLEPFYNj51NBmJ3E7bgG5R4wilSqaAGhjCWgARZhIsgglglyNJ6Oadpc7qUSAQytrYKhNcF5BdaBBGlttgoWV5lUqOp+LS3vGjQwBrLw02A5D4oIL1cfSPPwttWxbcY99I1CfH3gZqAAJDaha0nmQAL9EjB4t/eSXucQ6BO0EwbCxsUSCM9HR46tts2heWFhbb5EHgofaqoe+YOGgfFzp+SCCjP4T6P9jt82hrJMKDXc+XAgbA2PmIur/NLU3HiBbf8EEF0eN6pwT/AAOjOvXL6sqqngqUC2xqPYx3UO38ytniQggs16meF5+pL6GS7UGGGFzvHOMAcACfUyjQRilZ583opqtjZIrOQQVCQ2xyelBBZAY28JKCCwRJRIILGFjZBBBAB//Z"/>
          <p:cNvSpPr>
            <a:spLocks noChangeAspect="1" noChangeArrowheads="1"/>
          </p:cNvSpPr>
          <p:nvPr/>
        </p:nvSpPr>
        <p:spPr bwMode="auto">
          <a:xfrm>
            <a:off x="155575" y="-1325563"/>
            <a:ext cx="4286250" cy="2762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4518" name="Picture 6" descr="http://www.kent.edu/ehhs/hs/spa/images/Master-s-speech-student-with-child_1_1.jpg"/>
          <p:cNvPicPr>
            <a:picLocks noChangeAspect="1" noChangeArrowheads="1"/>
          </p:cNvPicPr>
          <p:nvPr/>
        </p:nvPicPr>
        <p:blipFill>
          <a:blip r:embed="rId9" cstate="print"/>
          <a:srcRect/>
          <a:stretch>
            <a:fillRect/>
          </a:stretch>
        </p:blipFill>
        <p:spPr bwMode="auto">
          <a:xfrm>
            <a:off x="0" y="1371600"/>
            <a:ext cx="2666999" cy="155416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Why PBL?</a:t>
            </a:r>
            <a:endParaRPr lang="en-US" dirty="0">
              <a:latin typeface="+mj-lt"/>
            </a:endParaRPr>
          </a:p>
        </p:txBody>
      </p:sp>
      <p:sp>
        <p:nvSpPr>
          <p:cNvPr id="3" name="Content Placeholder 2"/>
          <p:cNvSpPr>
            <a:spLocks noGrp="1"/>
          </p:cNvSpPr>
          <p:nvPr>
            <p:ph idx="1"/>
          </p:nvPr>
        </p:nvSpPr>
        <p:spPr>
          <a:xfrm>
            <a:off x="152400" y="1143000"/>
            <a:ext cx="5334000" cy="4525963"/>
          </a:xfrm>
        </p:spPr>
        <p:txBody>
          <a:bodyPr>
            <a:normAutofit fontScale="70000" lnSpcReduction="20000"/>
          </a:bodyPr>
          <a:lstStyle/>
          <a:p>
            <a:r>
              <a:rPr lang="en-US" dirty="0" smtClean="0">
                <a:latin typeface="+mj-lt"/>
              </a:rPr>
              <a:t>Traditional education</a:t>
            </a:r>
          </a:p>
          <a:p>
            <a:pPr lvl="1"/>
            <a:r>
              <a:rPr lang="en-US" dirty="0" smtClean="0">
                <a:latin typeface="+mj-lt"/>
              </a:rPr>
              <a:t>Students disenchanted </a:t>
            </a:r>
          </a:p>
          <a:p>
            <a:pPr lvl="1"/>
            <a:r>
              <a:rPr lang="en-US" dirty="0" smtClean="0">
                <a:latin typeface="+mj-lt"/>
              </a:rPr>
              <a:t>Bored with their education. </a:t>
            </a:r>
          </a:p>
          <a:p>
            <a:r>
              <a:rPr lang="en-US" dirty="0" smtClean="0">
                <a:latin typeface="+mj-lt"/>
              </a:rPr>
              <a:t>Faced with vast amounts of information to memorize</a:t>
            </a:r>
          </a:p>
          <a:p>
            <a:pPr lvl="1"/>
            <a:r>
              <a:rPr lang="en-US" dirty="0" smtClean="0">
                <a:latin typeface="+mj-lt"/>
              </a:rPr>
              <a:t>Much seems irrelevant to the world as it exists outside of school. </a:t>
            </a:r>
          </a:p>
          <a:p>
            <a:r>
              <a:rPr lang="en-US" dirty="0" smtClean="0">
                <a:latin typeface="+mj-lt"/>
              </a:rPr>
              <a:t>Students often forget much of what they learned</a:t>
            </a:r>
          </a:p>
          <a:p>
            <a:pPr lvl="1"/>
            <a:r>
              <a:rPr lang="en-US" dirty="0" smtClean="0">
                <a:latin typeface="+mj-lt"/>
              </a:rPr>
              <a:t>That which they remember cannot often be applied to the problems and tasks they later face in the “real” world. </a:t>
            </a:r>
          </a:p>
          <a:p>
            <a:r>
              <a:rPr lang="en-US" dirty="0" smtClean="0">
                <a:latin typeface="+mj-lt"/>
              </a:rPr>
              <a:t>Traditional classrooms do not prepare students to work with others in collaborative team situations. </a:t>
            </a:r>
          </a:p>
          <a:p>
            <a:pPr>
              <a:buNone/>
            </a:pPr>
            <a:endParaRPr lang="en-US" dirty="0"/>
          </a:p>
        </p:txBody>
      </p:sp>
      <p:pic>
        <p:nvPicPr>
          <p:cNvPr id="49154" name="Picture 2" descr="http://blog.bqutms.com/Portals/211460/images/id-100173070.jpg"/>
          <p:cNvPicPr>
            <a:picLocks noChangeAspect="1" noChangeArrowheads="1"/>
          </p:cNvPicPr>
          <p:nvPr/>
        </p:nvPicPr>
        <p:blipFill>
          <a:blip r:embed="rId3" cstate="print"/>
          <a:srcRect/>
          <a:stretch>
            <a:fillRect/>
          </a:stretch>
        </p:blipFill>
        <p:spPr bwMode="auto">
          <a:xfrm>
            <a:off x="5638800" y="3352800"/>
            <a:ext cx="3505200" cy="2514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971800" y="228600"/>
            <a:ext cx="6172200" cy="5562600"/>
          </a:xfrm>
        </p:spPr>
        <p:txBody>
          <a:bodyPr>
            <a:normAutofit/>
          </a:bodyPr>
          <a:lstStyle/>
          <a:p>
            <a:r>
              <a:rPr lang="en-US" dirty="0" smtClean="0">
                <a:latin typeface="+mn-lt"/>
              </a:rPr>
              <a:t>The result: </a:t>
            </a:r>
          </a:p>
          <a:p>
            <a:pPr lvl="2"/>
            <a:r>
              <a:rPr lang="en-US" dirty="0" smtClean="0">
                <a:latin typeface="+mn-lt"/>
              </a:rPr>
              <a:t>Students tend to view education as a "rite of passage," </a:t>
            </a:r>
          </a:p>
          <a:p>
            <a:pPr lvl="2"/>
            <a:r>
              <a:rPr lang="en-US" dirty="0" smtClean="0">
                <a:latin typeface="+mn-lt"/>
              </a:rPr>
              <a:t>A necessary "union card“ </a:t>
            </a:r>
          </a:p>
          <a:p>
            <a:pPr lvl="2"/>
            <a:r>
              <a:rPr lang="en-US" dirty="0" smtClean="0">
                <a:latin typeface="+mn-lt"/>
              </a:rPr>
              <a:t>An imposed set of hurdles with little relevance to the real world. </a:t>
            </a:r>
          </a:p>
          <a:p>
            <a:pPr lvl="2"/>
            <a:r>
              <a:rPr lang="en-US" dirty="0" smtClean="0">
                <a:latin typeface="+mn-lt"/>
              </a:rPr>
              <a:t>Education reduced to acquiring a diploma (merely another commodity to be purchased in the marketplace) </a:t>
            </a:r>
          </a:p>
          <a:p>
            <a:pPr lvl="2"/>
            <a:r>
              <a:rPr lang="en-US" dirty="0" smtClean="0">
                <a:latin typeface="+mn-lt"/>
              </a:rPr>
              <a:t>The final grade becomes the overriding concern (rather than learning).</a:t>
            </a:r>
          </a:p>
          <a:p>
            <a:pPr>
              <a:buNone/>
            </a:pPr>
            <a:endParaRPr lang="en-US" dirty="0"/>
          </a:p>
        </p:txBody>
      </p:sp>
      <p:pic>
        <p:nvPicPr>
          <p:cNvPr id="87044" name="Picture 4" descr="https://encrypted-tbn2.gstatic.com/images?q=tbn:ANd9GcSR-s4r-_B7M8jD7HEyvMXqCFsjTW3jRSdzEtvsyWlh_CUUAf2UG_MMM1LU"/>
          <p:cNvPicPr>
            <a:picLocks noChangeAspect="1" noChangeArrowheads="1"/>
          </p:cNvPicPr>
          <p:nvPr/>
        </p:nvPicPr>
        <p:blipFill>
          <a:blip r:embed="rId3" cstate="print"/>
          <a:srcRect/>
          <a:stretch>
            <a:fillRect/>
          </a:stretch>
        </p:blipFill>
        <p:spPr bwMode="auto">
          <a:xfrm>
            <a:off x="0" y="1447800"/>
            <a:ext cx="3581400" cy="3276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52400" y="152401"/>
            <a:ext cx="4038600" cy="5715000"/>
          </a:xfrm>
        </p:spPr>
        <p:txBody>
          <a:bodyPr>
            <a:normAutofit fontScale="92500" lnSpcReduction="10000"/>
          </a:bodyPr>
          <a:lstStyle/>
          <a:p>
            <a:r>
              <a:rPr lang="en-US" dirty="0" smtClean="0">
                <a:latin typeface="+mj-lt"/>
              </a:rPr>
              <a:t>Research in educational psychology has found </a:t>
            </a:r>
          </a:p>
          <a:p>
            <a:pPr lvl="1"/>
            <a:r>
              <a:rPr lang="en-US" dirty="0" smtClean="0">
                <a:latin typeface="+mj-lt"/>
              </a:rPr>
              <a:t>Traditional educational approaches (e.g., lectures) do not lead to a high rate of knowledge retention. </a:t>
            </a:r>
          </a:p>
          <a:p>
            <a:pPr lvl="1"/>
            <a:r>
              <a:rPr lang="en-US" dirty="0" smtClean="0">
                <a:latin typeface="+mj-lt"/>
              </a:rPr>
              <a:t>Most material learned through lectures soon forgotten</a:t>
            </a:r>
          </a:p>
          <a:p>
            <a:pPr lvl="1"/>
            <a:r>
              <a:rPr lang="en-US" dirty="0" smtClean="0">
                <a:latin typeface="+mj-lt"/>
              </a:rPr>
              <a:t>Natural problem solving abilities may actually be impaired. </a:t>
            </a:r>
          </a:p>
          <a:p>
            <a:endParaRPr lang="en-US" dirty="0"/>
          </a:p>
        </p:txBody>
      </p:sp>
      <p:pic>
        <p:nvPicPr>
          <p:cNvPr id="47106" name="Picture 2" descr="http://pegasus.cc.ucf.edu/%7Etbayston/eme6313/learning_pyramid.jpg"/>
          <p:cNvPicPr>
            <a:picLocks noChangeAspect="1" noChangeArrowheads="1"/>
          </p:cNvPicPr>
          <p:nvPr/>
        </p:nvPicPr>
        <p:blipFill>
          <a:blip r:embed="rId3" cstate="print"/>
          <a:srcRect/>
          <a:stretch>
            <a:fillRect/>
          </a:stretch>
        </p:blipFill>
        <p:spPr bwMode="auto">
          <a:xfrm>
            <a:off x="4114800" y="533400"/>
            <a:ext cx="5029200" cy="4724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47800" y="228600"/>
            <a:ext cx="6858000" cy="1143000"/>
          </a:xfrm>
        </p:spPr>
        <p:txBody>
          <a:bodyPr>
            <a:normAutofit fontScale="90000"/>
          </a:bodyPr>
          <a:lstStyle/>
          <a:p>
            <a:r>
              <a:rPr lang="en-US" dirty="0" smtClean="0">
                <a:latin typeface="+mn-lt"/>
              </a:rPr>
              <a:t>Sage Advice About Education. . . </a:t>
            </a:r>
            <a:endParaRPr lang="en-US" dirty="0">
              <a:latin typeface="+mn-lt"/>
            </a:endParaRPr>
          </a:p>
        </p:txBody>
      </p:sp>
      <p:sp>
        <p:nvSpPr>
          <p:cNvPr id="3" name="Content Placeholder 2"/>
          <p:cNvSpPr>
            <a:spLocks noGrp="1"/>
          </p:cNvSpPr>
          <p:nvPr>
            <p:ph sz="half" idx="4294967295"/>
          </p:nvPr>
        </p:nvSpPr>
        <p:spPr>
          <a:xfrm>
            <a:off x="457200" y="1371601"/>
            <a:ext cx="8153400" cy="1219200"/>
          </a:xfrm>
        </p:spPr>
        <p:txBody>
          <a:bodyPr>
            <a:normAutofit fontScale="92500"/>
          </a:bodyPr>
          <a:lstStyle/>
          <a:p>
            <a:pPr>
              <a:buNone/>
            </a:pPr>
            <a:r>
              <a:rPr lang="en-US" dirty="0" smtClean="0">
                <a:latin typeface="+mn-lt"/>
              </a:rPr>
              <a:t>Tell me and I forget, teach me and I may remember, involve me and I learn – Benjamin Franklin</a:t>
            </a:r>
            <a:endParaRPr lang="en-US" dirty="0">
              <a:latin typeface="+mn-lt"/>
            </a:endParaRPr>
          </a:p>
        </p:txBody>
      </p:sp>
      <p:sp>
        <p:nvSpPr>
          <p:cNvPr id="1026" name="AutoShape 2" descr="data:image/jpeg;base64,/9j/4AAQSkZJRgABAQAAAQABAAD/2wCEAAkGBxQTEhQUEhQUFRQUFRcVFRQXFBQUFBQUFBcXFxQUFBUYHCggGBolHBQUITEhJSkrLi4uFx8zODMsNygtLisBCgoKDg0OGhAQGiwmICQsLCwsLCwsLCwsLCwsLCwsLCwsLCwsLCwsLCwsLCwsLCwsLCwsLCwsLCwsLCwsLCwsLP/AABEIAOEA4AMBIgACEQEDEQH/xAAcAAAABwEBAAAAAAAAAAAAAAAAAQIDBAUGBwj/xABAEAABAwEGBAMHAgQFAgcAAAABAAIRAwQFEiExQQZRYXEigZETMqGxwdHwQlIHI3LhFDNigvGSsiRDU3ODosL/xAAYAQADAQEAAAAAAAAAAAAAAAAAAQIDBP/EACERAQEAAgMBAAMBAQEAAAAAAAABAhEDITESIkFRMnET/9oADAMBAAIRAxEAPwDiwQhBCUGAQCJBAKBQRI0AJRSjlBABEjRQgClDElYVIoWB7/dae+yQRZSgr2ycOOObnR0GfxU6nw7T0LnT3b8olL6i5x5VlQEtoWpq8MN/S6fQFQbRcJGh9efLJEzgvHlFPCAT1ezOYYcI/NikAKk6EAlwjDUaQIhFKWQkwgAEpEgkBoIkaYKCCIJSQV6JBHKohEIgjRBAKRIEopQBopQRIA07SpFxAaJJyySKbCTktrwzdwp+IxjP/wBQfqpyy1FY4/V0Yuvh8NE1M3ft5d1ZlkENa3xHRoGfon7faw2Gt+0/2Ws4RuwU2+0ePG7PsFzZ8n7rrxwk8Rrm4TqPANXwDWNXK/p8JWeIIce5+yvaUlOmks7bT2z7uErPHukeZTJ4Qo7F3wWjqPUKpaM1Ny0qTbKXlwKxwMOBnYhc2v8A4bqWYyQS3nyXbX1c9de6o76oY2kOzCvDmsqcuKZOKwlAK4vy7PZulvunbl0VUAuuXbks1dGyEkhPQkkJkahCE4QkwgEhGjRQgDCMIBGgK2EaCCpIiESUkoA0EERQAKACIqRZaclILO6bNHiOy0Vhrwc/T7qvszQG9hPnt90lryHDr+FZZdujDpZWXx2gTnnkuo2E5ALmd0lv+JZ0+a6ZZCFzcnsdOHlaa72ZKVWaI0UW7CSOisalPJbYz8XLldZKSuIVRa3Zq7tqpLVTzXNm6cL0ba9RL0d4dtFIpsnTZV96GB5KWknbFXtTkkHQrLWqnBhaO96kuyG6qr1pZzzAP56Ls4r+nPz4/tVI0YajhbOYghJhOEJMIBBCEJwhEgG0YRlEglcgggqSJEjQQBIkZQQCVNse3dQwrKyU4w9UqcXdNvh8/kE0fenkMvLNWdkhzS2M9B/U7L5Kqt+TnDkY9OXwWMvbos1Ftw3SxV2f6RJ7rpdhMFc54JIFVxPIBdIbTzBC5uW/k6OP/LT2G0tptxPIAVFef8Q6FMlpaT1kAHP+ypuJrS84WNMAan+6ztO6nVpdRpe0AyNap/lzuKY5dU5kn/yntbGhx/ZKkguLD109U5UtzKhBpukOIGoM4shC5jedgq03fzKbC3myQtFwhZmtOLxGBLf2g6Ak77JZyWb2rHHTa3bAc4HYD5x9VTcQWhoOHKdFOe0Nc/M4RSIJG7iQ4kei5beF4VKtQkHIHLUk9VHHjb0vcx7Sr1pwdVXWxshv9LvhhI+qj1qD/wDzMY7ggINJBY0ncwe4j6rpwmqx5LueILQjIQCMhdDkJIScKWiKAQUlLKSgEwihGgglagUERVJEgjQQCURKMokgVRbmraz0y4gD86pF32XKVcWWz5QPPmenZTlV4Y7IpWvAQeWnfcpm3VMRkfhP58EupZ8+Z+ACi1B4oHMBQ17bXgCwTLyMiujussgQsRwpVAY0Dkt3d9aRC5MrvK7dOrMZpm77uetUgBjvZj3jIBI3aCTlPNUV/cP22u1v/p4SylSpuIbZi0iHFjSPaktnOI+E9SpGO3oo1uYMyJk8svXPNVL89xNv11XN73uIWaztHtHF7sWJhM4f2nKRi5id+i0PD9nw0GlwE6mOfJTbPw42pU9pUmB+4y49uQVrXoNaA1ogA6KLbZtpueI3ENAusL3M8LsJiOuy5Hw1bnUmF1NrTUJGKo9uNtBpOFpwDMmfSQu2Wh00XN2hcluqzOp1aobs5xGuhObTGghaY2RElqNeV6WirRJtNJkThxtABD4JDTG8CfMLNVKpwsO4JK0/FNrLmhjmPhuYBe3A082hrRPqs3aaBaxhIiZy7jJa4aZ8m9aN7oyiboEpbOchJKU5JJTIRRI5RIBMIQlIwEBUoIIiqQJFKUklAESl0Wy4JEKXZKG6VEWVnftyH/HzV5d8YT016lUFPf8AN1YXXW/Se6zyb4Jloplw5D0HnzVaKXjAGuw5nn2ClW68ZOFmQ0n9R+3knLpsbhXaYlpnETyjVRvUXr6rRcOMIMHQLbWC0QspdQgmMxJhX9nfsuTK97dknWmjpW0Rmn6bJEqjp7KypWnCM0TLfrPLHXh+vXFPMlVziavj0bsOfVR65Nd2Bvu/qP0VZf4tjGhlCGxkXQD4doCXdVJJ/wBbCyVaYp+NwC53eNvp07d4YwvAxAaTMfZZq9OI7VSaadUEunUCARzWfpW97qrXO1n4clvjhbO2VymNdbvJlIsnCNPVc04ptge/IQGwBGnIrTWy0n/DzOyw15O8I6n6/wBkcU7PlusdDsTwZadOfLql1GQYUSzGPNTiZaDuMj9PzoupyGHJBTrgmiE0iRokoIAoSgEIRgINUAJJSkSpmTCSUspJCAJgzWhsFEYc9wqABXNB2Q/NFOSsfSqlEtJ9CmmvIJ7FXNazSwfuIBnvoql9Ag9j8lErSzSK55kFam5ryYWw5xaNx9Fl3tzSbMfEO6MsfqHx53GujXLUxucW6Ysuy0VmHqstw+/BktFQqw7oVw5+u/HtdWY56pu3PaXYfMx8p2SKZn7orXd/tS1suawe8GZOd/uUFeqnXfe9EeCkMbtPCCRPdW1Oo5+rCoNmuWytAApBkfqaS1//AFAorZcNN2lWqP8A5nz8SQtu/wBMd429s/xXdpe6oMGXs52gHOBK5ZaLP7N8OEZrql53G8NLBa3hp2Obo5Yh9lgb/u/2fhFTHB3GfrsnhdXS8p+OzltrH2QbtHwWXvJ+TRz/AD6q5tlYtAB/aFR3gfE0cltxxjzXonQKbZneEj8yn7qC/TzUuzD87rZzlFNuTjkghMjZSmoiEoIBQSkQSoQalRIyiVMxIIIIB6yU5d2Vs6nHZVdhdBVpTqS3PmfpCirxWVntOYnYg9wB/ZSX2QOEzBmSeUCSVTVfCfzQpf8AjjpOo/Poo1/Gv1/UO1DMkaSY81L4Yu416lSNG03kf1EQ35k+Sr7XVW8/hPZmuFcfqhgH+4PA+JHonl4if6Q7seYBOoyP1C0FOppyUe/bsdZq5dH8muZB/bUObmn4keaboVMJwnQ6Fcmcd2F6XFC1xkfVaG63yJ2OiyL2qdYbcQQJy5LGtrNxrCDMBR7VZnuHh+yKy24RqFIdbuuSuaYdysreNmrMxEjFMaESsgLMalWNBOc9FurxtzcUFZG9Lwaxzi2JOQTw96aXzdUl6x7QgaD6LN1X4nE+nkrK8a8mBqdVVNEH1HouzCajh5ct083M/H4KxYyAoNkZ4vUfBWlZ2ffP1Vs4jOTZTj02mRMIJSCAMJYSAjlBqQoIIKmYIIIQgFUSrAO+I+KrqeqsMUz2EKarEftUZOQPNSrFdNSpo34KXaOH3tHlop3F6qjDZdmtd/D+9BRtPiMMqDA7vPhPcaeZWYqWYgmdQnbKYIO068iEXuCdV6Ctdmp1qZbUaHU6gh3+l4/U3lsQdiue33c9SyvDXnFTd/lVfjDuTvnt00fAV/Co0U3HMZdTG3ca9Vs7Xd7K1N1KoA5rh5EfubyIPosfn6aTP4rlTLRib1GqjPDtlNv+4K1jd4vFSJhlbYg6Mqftd10PwFYLZhMOELC42V245yw7St9SnnJIGo5dkH8RmDBKFoqNcJbqs/abLMmCE8ZP2MrZ4mWm+XPJLjpoqK12kuM77JDmEHOSOSQ5hJkrfHGRy552o7pxA9UBS8Xr8ipdOhJHf5J6hRGJ3IZBaxhYastLIHn/AGH0Trk84JpyZGXJspxwTZTIUoiUSCAWEoJDUtAUqARgIwFSBQl06ZJgAknYZqfdN1urOyybu77Ld3Tc1KkPAAXczBKjLKReOFrLXZwpUfBf4G+p9Fr7r4ZoM1E9TmT9lOc0j3geyS61NAyMdFjlna3xwkTHllMQwARos/eVrLtUdsvCeyprTaC5KRVukG1tlR2ANJB912R6cnd1KrsyzUd+i0jKrC77Q+i6RqIzGjhs4H8zXaODuIGWmmBPjGcc41c3rzHn0XCbLaP0ny6dOyurkvB1F0tO85GCDzCV67PqzT0M6k17SHAOa4Q4ESCN5C53xRwA9suscOYdbO85D/2nHTsVbcN8Uiq0SRiEA7YusbO6b/LXe0kAtIIOk6H7FHWSJ9cd6edbxo1KLiypTfSd+14I9DoR1ChNvA6ZlehbxFOoCysxhB/RVALXdiQQVheIeDrO0h1OxGOdKoXM/wCkGB6LPUbzktcorPLnCczsBmpF8UcFBuUOc4EgbNzwg89ytc+6KLDPsnU454J8pWX4mqh0NaDAOZJxOJjUlXje05Tqquz23DEiQRkdxzHqrCz4S3wmfmqetThv+75gT8UVMkaa7LRjtcPamXBIu614/C7XY9eRUl7EwiOTTgpL2JpzUAzCEJZCKEyEEsIgEcINTwpNisjqjg1u+p5DmmWMLiANSt5w/dYpNzEuOZ+yMstJxx3Uu7rA2nTDRsn4OyddICadWyXNbt1SaIrWtzBr9Qo1e0ioCW+8NQkWt8hU1RzqbsbdtRseiqQrdJFUk/VMtzBj8lTXvDmCszSYcOX5Kg2KoG1MJ0dp2KaacBlnWCq6roDz+im0PC9zT1UKo3UcnJxNMk5qdYrTnB8j91Hq0PD8UTRIn1TpTpf2O1OY+WGOY28wuicN8VkeF2YOrTmR1b+4dNR1XJLLbIMHTn91f2StELPKNZqzt2+nbadVn6XtOzo9A7n0MFVNtumjnArMJ2a4keQ0WEZermtc9jyx7QST+4NE4XtOThlup928f2Z7GCo6tSqYRiFMHAXRnhE5BPe/U/Pzeib9uJjGOc91YAbkDTzKp+H+A33iBVxihZw4hnhNSpVjJzhmAGzIk7g91tLutNitMjF7Zx1bWGIho/0Oy8xK2FgqswhjW4GtAaIAAAGmEbJ46LPK6YW8P4U2R1JtNrqrajSCaoOJzhPiHsz4Gzsfmua8acF1bFaA1jalSi8YqTw3EcgMbXYRk4E8oIg849F167GCBm79rfE4+X1KqLdYKlXOo/2bBmKYIxE83P21OTeeqq3TOd+vMrmQZ0O/fmpn+J0J13Wm45uCo20Wmt/L9maxIw1KbnYXu8JLGkkCSBnzCxhaRkqHi1a9rtMjy5pqq1Q2GfzQqbZ6+MYT7w0P0KYMQgAnHBFCASETkqUlyAmcH3bjeXuGTdO/NbqlRACj3PYBTYANwpFoqQsM8t1vhjqIlsqxkq97pQtlVRWvRIdpFqqHL4pipmPzRPWpmXNRrPUjI7qk0w0mmSP0P+exUe0HNp5KW4zLD1Le+4UOpz3GRTiKl1XfzGnnCbtTYf3QtDpax3JHeXvNP5mg6XEsP51UaxdevopVEaz+SotnyPmmRNpow6R+FO2a2Fh6fJO1hOXSR5KJUp8vNA88Wlpt/wDKqEHVhHrl9VQ06kQU6+nOWv5uhXseHMGWn1aeR+6JqFlbVpZLwIILXFrho4GCD3C6xwxxPia1lpaKdSPfPgD+RdOju8A8xouJUHYSI1BBHkfurS0X9icXGcROYzPkErP4cymu3pKi8YY93+ksbPXIykewY52YDjzcwO+MrknBnEZY1orHYDOC5gOgPMDlsujuqu9u2nRjwsl2zXh4BJBHQtAPdK0vlkf4k3rZjYqzadWi6oalJuBhb7QN9oHElusSz4FcfrM3GYOhXcTwpZ7Q6tZ3+L2eQcScTZAIg8xMTvC4/f8Ac77JXfQfsSWH9w2/PuqgqviIcNNwjq08JDxo759UKLwMjo75p+iMjTOhzb3T2Wtkg4hO417c0klNQWOjdCpzVEUSiJSMSSSmW3SW1Y9FEtVWZRvqZKur11zSOu3SPXfn5pioYKKtWzhLDMTeoVsy6FqAyOiYvCzR4m6KBUcQYUmy2vY6HZPRb30iVqsgEe8357FJdUkzs75py30MJkZhQw4aeYTRT7qngjknbW6QzyUMPyISrQ73fJPRbWYOXdqrg/5qXXfkFBASh1La6YPIx5JGKHxsjsnIpi1nxIB14jPzVlUsMshzmhzgDhzJG4xHY9OqraoyManMfP5qW68g4k88+oPL1Suzmle+zQYdkQnqdBrcwU1bKsuneM/p80nFOQ3hUnpeXJYXPOJseESSTDQDuSus8AXoHNph7h7SjTdTqZgy1mJ1J87jDI7sK49StxotI1ZUaA6NQRJBHqrHhm93U62NhOHCQ4kGDOgw75T6qLv1fVmnWrsq4a4ccjVaXnI6lxn6JXGXDlC1mkKjc3y0VBq06gg+Sr7mtzbQ0ezeKjgScNQkVBMYsLgYc3LlK0FS04Ww9pGHxYiQ9rSNDkAR6I30LO3n/iG6H2atUpVMywwTs4OzY8d9D1Crw+R1Gi7Bxnw1TtpdXpva2oG4ToadQNzAcRmHCfiuP2qzupvLHiCFUu02aSHn2jQR7zdRzCjNOreeiKjVgyE5VYD4m+YTL1GdkgCjtWx5pprlUTW4quVdXeZUyqclX1Dmso6LSKrJEpNkqlpTuJNTmmku8aIPiaquFav0UCq2CiJp2jWkYXaqutNPCeikPbvuhVOIQU4V7QHOTp1aOSbY2D2Smvz9VSEms6QEhMmpKcCR7TLJqold+bk9QdBJUY5k9UQ74kF+QTNehuJB6I/0pwZhA9HY6GJjhv7w6xqJ7JmzO0Uyw1MJ/N91BtBDXuH+rJAvWkq0PLoAnb/lWQe1lPy9VAsTdymrTWJyS0e9drm461TNzX4AyJdJEOPuxGc5arp3DvFntx7Oqwl4GFz2kFj8tS0wRP3XIrLWLARmQ6JjXEOiveDLaWWpryCGzhcDqQ6YMd4U2Kn8dKo2T/xBptc9ngBDmmMTSTEjmM1jf4l2DDQa+pDniuKYfADiwsc6HRrmAugWV4daKjhpTY1n+4y4/Ncz/ipeXtHU2icDahI5OOEhzvjH/KU9gt6rAkJyhWhNxsdRkfukP5rVkk1hI+XdQmmCnGvOnp3TJfmnBtubRoq4/nxQQWbakIt0SCCPBRK6CCIKjnRNndGgqQYdqmDqeyCCaaXSUhqCCBC3aFMtQQRFFbBODb+lBBBEU0zePv8A5yQQQV8WNn9wKINUEElVMpK6uT/NHdn/AHtRIJVUdPuT3bV/XU//AEuX/wAQNaXY/IIIKcfRl5WXq++7sz/tCQ9BBaMzQ1TLtSggnCf/2Q=="/>
          <p:cNvSpPr>
            <a:spLocks noChangeAspect="1" noChangeArrowheads="1"/>
          </p:cNvSpPr>
          <p:nvPr/>
        </p:nvSpPr>
        <p:spPr bwMode="auto">
          <a:xfrm>
            <a:off x="155575" y="-1584325"/>
            <a:ext cx="3295650" cy="33051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earlytorise.com/wp-content/uploads/2013/03/iStock_000015987445XSmall.jpg"/>
          <p:cNvPicPr>
            <a:picLocks noChangeAspect="1" noChangeArrowheads="1"/>
          </p:cNvPicPr>
          <p:nvPr/>
        </p:nvPicPr>
        <p:blipFill>
          <a:blip r:embed="rId2" cstate="print"/>
          <a:srcRect/>
          <a:stretch>
            <a:fillRect/>
          </a:stretch>
        </p:blipFill>
        <p:spPr bwMode="auto">
          <a:xfrm>
            <a:off x="2743200" y="2590800"/>
            <a:ext cx="3295650" cy="330517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610600" cy="2246769"/>
          </a:xfrm>
          <a:prstGeom prst="rect">
            <a:avLst/>
          </a:prstGeom>
        </p:spPr>
        <p:txBody>
          <a:bodyPr wrap="square">
            <a:spAutoFit/>
          </a:bodyPr>
          <a:lstStyle/>
          <a:p>
            <a:pPr marL="284163" indent="-284163">
              <a:buFont typeface="Arial" pitchFamily="34" charset="0"/>
              <a:buChar char="•"/>
            </a:pPr>
            <a:r>
              <a:rPr lang="en-US" sz="2800" dirty="0" smtClean="0"/>
              <a:t>Studies have shown that in 90 days students forget 90% of everything they have been told (Smilovitz, 1996). </a:t>
            </a:r>
          </a:p>
          <a:p>
            <a:endParaRPr lang="en-US" sz="2800" dirty="0" smtClean="0"/>
          </a:p>
          <a:p>
            <a:pPr marL="284163" indent="-284163">
              <a:buFont typeface="Arial" pitchFamily="34" charset="0"/>
              <a:buChar char="•"/>
            </a:pPr>
            <a:r>
              <a:rPr lang="en-US" sz="2800" dirty="0" smtClean="0"/>
              <a:t>Motivation in traditional classroom environments is also usually low.</a:t>
            </a:r>
          </a:p>
        </p:txBody>
      </p:sp>
      <p:pic>
        <p:nvPicPr>
          <p:cNvPr id="102402" name="Picture 2" descr="http://1.bp.blogspot.com/-C-XlE-b_-I8/TadWGEXoLPI/AAAAAAAAAEo/6-bTfrOwgOw/s1600/forgetfulness.jpg"/>
          <p:cNvPicPr>
            <a:picLocks noChangeAspect="1" noChangeArrowheads="1"/>
          </p:cNvPicPr>
          <p:nvPr/>
        </p:nvPicPr>
        <p:blipFill>
          <a:blip r:embed="rId3" cstate="print"/>
          <a:srcRect/>
          <a:stretch>
            <a:fillRect/>
          </a:stretch>
        </p:blipFill>
        <p:spPr bwMode="auto">
          <a:xfrm>
            <a:off x="3505200" y="2362200"/>
            <a:ext cx="3810000" cy="342900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990600"/>
            <a:ext cx="4953000" cy="4572000"/>
          </a:xfrm>
        </p:spPr>
        <p:txBody>
          <a:bodyPr>
            <a:normAutofit fontScale="85000" lnSpcReduction="10000"/>
          </a:bodyPr>
          <a:lstStyle/>
          <a:p>
            <a:r>
              <a:rPr lang="en-US" dirty="0" smtClean="0">
                <a:latin typeface="+mj-lt"/>
              </a:rPr>
              <a:t>Students enjoy the process of learning</a:t>
            </a:r>
          </a:p>
          <a:p>
            <a:r>
              <a:rPr lang="en-US" dirty="0" smtClean="0">
                <a:latin typeface="+mj-lt"/>
              </a:rPr>
              <a:t>A challenging program </a:t>
            </a:r>
          </a:p>
          <a:p>
            <a:pPr lvl="1"/>
            <a:r>
              <a:rPr lang="en-US" dirty="0" smtClean="0">
                <a:latin typeface="+mj-lt"/>
              </a:rPr>
              <a:t>Intriguing for students because</a:t>
            </a:r>
          </a:p>
          <a:p>
            <a:pPr lvl="2"/>
            <a:r>
              <a:rPr lang="en-US" dirty="0" smtClean="0">
                <a:latin typeface="+mj-lt"/>
              </a:rPr>
              <a:t> They are motivated to learn by a need to understand and solve clinical problems. </a:t>
            </a:r>
          </a:p>
          <a:p>
            <a:r>
              <a:rPr lang="en-US" dirty="0" smtClean="0">
                <a:latin typeface="+mj-lt"/>
              </a:rPr>
              <a:t>The relevance of information learned is readily apparent</a:t>
            </a:r>
          </a:p>
          <a:p>
            <a:pPr lvl="1"/>
            <a:r>
              <a:rPr lang="en-US" dirty="0" smtClean="0">
                <a:latin typeface="+mj-lt"/>
              </a:rPr>
              <a:t>students become aware of a need for knowledge as they work to resolve the problems. </a:t>
            </a:r>
          </a:p>
          <a:p>
            <a:endParaRPr lang="en-US" dirty="0"/>
          </a:p>
        </p:txBody>
      </p:sp>
      <p:sp>
        <p:nvSpPr>
          <p:cNvPr id="4" name="Title 3"/>
          <p:cNvSpPr>
            <a:spLocks noGrp="1"/>
          </p:cNvSpPr>
          <p:nvPr>
            <p:ph type="title" idx="4294967295"/>
          </p:nvPr>
        </p:nvSpPr>
        <p:spPr>
          <a:xfrm>
            <a:off x="1371600" y="0"/>
            <a:ext cx="5638800" cy="914400"/>
          </a:xfrm>
        </p:spPr>
        <p:txBody>
          <a:bodyPr/>
          <a:lstStyle/>
          <a:p>
            <a:r>
              <a:rPr lang="en-US" dirty="0" smtClean="0">
                <a:latin typeface="+mn-lt"/>
              </a:rPr>
              <a:t>Advantages of PBL</a:t>
            </a:r>
            <a:endParaRPr lang="en-US" dirty="0">
              <a:latin typeface="+mn-lt"/>
            </a:endParaRPr>
          </a:p>
        </p:txBody>
      </p:sp>
      <p:pic>
        <p:nvPicPr>
          <p:cNvPr id="45060" name="Picture 4" descr="http://presentlygifted.weebly.com/uploads/1/9/5/4/19542243/7212809_orig.gif"/>
          <p:cNvPicPr>
            <a:picLocks noChangeAspect="1" noChangeArrowheads="1"/>
          </p:cNvPicPr>
          <p:nvPr/>
        </p:nvPicPr>
        <p:blipFill>
          <a:blip r:embed="rId3" cstate="print"/>
          <a:srcRect/>
          <a:stretch>
            <a:fillRect/>
          </a:stretch>
        </p:blipFill>
        <p:spPr bwMode="auto">
          <a:xfrm>
            <a:off x="5029200" y="1219200"/>
            <a:ext cx="4114800" cy="4191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latin typeface="Calibri" pitchFamily="34" charset="0"/>
              </a:rPr>
              <a:t>How it all started in SAHP CMSD</a:t>
            </a:r>
            <a:endParaRPr lang="en-US" dirty="0">
              <a:latin typeface="Calibri" pitchFamily="34" charset="0"/>
            </a:endParaRPr>
          </a:p>
        </p:txBody>
      </p:sp>
      <p:sp>
        <p:nvSpPr>
          <p:cNvPr id="3" name="Content Placeholder 2"/>
          <p:cNvSpPr>
            <a:spLocks noGrp="1"/>
          </p:cNvSpPr>
          <p:nvPr>
            <p:ph idx="4294967295"/>
          </p:nvPr>
        </p:nvSpPr>
        <p:spPr>
          <a:xfrm>
            <a:off x="0" y="1295401"/>
            <a:ext cx="5638800" cy="4419600"/>
          </a:xfrm>
        </p:spPr>
        <p:txBody>
          <a:bodyPr>
            <a:normAutofit fontScale="92500" lnSpcReduction="10000"/>
          </a:bodyPr>
          <a:lstStyle/>
          <a:p>
            <a:r>
              <a:rPr lang="en-US" dirty="0" smtClean="0">
                <a:latin typeface="+mj-lt"/>
              </a:rPr>
              <a:t>In 1996 Dr. Paige Shaughnessy </a:t>
            </a:r>
          </a:p>
          <a:p>
            <a:pPr lvl="1"/>
            <a:r>
              <a:rPr lang="en-US" dirty="0" smtClean="0">
                <a:latin typeface="+mj-lt"/>
              </a:rPr>
              <a:t>Met Directors of a PBL speech pathology program from Hong Kong</a:t>
            </a:r>
          </a:p>
          <a:p>
            <a:r>
              <a:rPr lang="en-US" dirty="0" smtClean="0">
                <a:latin typeface="+mj-lt"/>
              </a:rPr>
              <a:t>Skepticism and curiosity </a:t>
            </a:r>
          </a:p>
          <a:p>
            <a:pPr lvl="1"/>
            <a:r>
              <a:rPr lang="en-US" dirty="0" smtClean="0">
                <a:latin typeface="+mj-lt"/>
              </a:rPr>
              <a:t>Lead to Paige traveling to Hong Kong for 3 days to observe the program</a:t>
            </a:r>
          </a:p>
          <a:p>
            <a:r>
              <a:rPr lang="en-US" dirty="0" smtClean="0">
                <a:latin typeface="+mj-lt"/>
              </a:rPr>
              <a:t>When she returned to the U.S., she was a “PBL believer”.</a:t>
            </a:r>
            <a:endParaRPr lang="en-US" dirty="0">
              <a:latin typeface="+mj-lt"/>
            </a:endParaRPr>
          </a:p>
        </p:txBody>
      </p:sp>
      <p:pic>
        <p:nvPicPr>
          <p:cNvPr id="89092" name="Picture 4" descr="H:\My Pictures\Fall 2013 - CMSD Faculty and Students\DSC_1089.JPG"/>
          <p:cNvPicPr>
            <a:picLocks noChangeAspect="1" noChangeArrowheads="1"/>
          </p:cNvPicPr>
          <p:nvPr/>
        </p:nvPicPr>
        <p:blipFill>
          <a:blip r:embed="rId3" cstate="print"/>
          <a:srcRect/>
          <a:stretch>
            <a:fillRect/>
          </a:stretch>
        </p:blipFill>
        <p:spPr bwMode="auto">
          <a:xfrm>
            <a:off x="5638800" y="1371600"/>
            <a:ext cx="3124200" cy="4419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304800"/>
            <a:ext cx="4419600" cy="5410200"/>
          </a:xfrm>
        </p:spPr>
        <p:txBody>
          <a:bodyPr>
            <a:normAutofit/>
          </a:bodyPr>
          <a:lstStyle/>
          <a:p>
            <a:r>
              <a:rPr lang="en-US" dirty="0" smtClean="0">
                <a:latin typeface="+mj-lt"/>
              </a:rPr>
              <a:t>In 1997, Paige began teaching every graduate course in her workload in PBL format (she taught a track of 3 courses on adult neurogenics).</a:t>
            </a:r>
          </a:p>
          <a:p>
            <a:pPr lvl="1"/>
            <a:r>
              <a:rPr lang="en-US" dirty="0" smtClean="0">
                <a:latin typeface="+mj-lt"/>
              </a:rPr>
              <a:t>At the time, she was the only faculty member in the department doing this</a:t>
            </a:r>
          </a:p>
          <a:p>
            <a:endParaRPr lang="en-US" dirty="0" smtClean="0">
              <a:latin typeface="+mj-lt"/>
            </a:endParaRPr>
          </a:p>
          <a:p>
            <a:endParaRPr lang="en-US" dirty="0" smtClean="0">
              <a:latin typeface="+mj-lt"/>
            </a:endParaRPr>
          </a:p>
          <a:p>
            <a:endParaRPr lang="en-US" dirty="0"/>
          </a:p>
        </p:txBody>
      </p:sp>
      <p:pic>
        <p:nvPicPr>
          <p:cNvPr id="91141" name="Picture 5" descr="H:\My Pictures\Class of 2010\IMG_2900.JPG"/>
          <p:cNvPicPr>
            <a:picLocks noChangeAspect="1" noChangeArrowheads="1"/>
          </p:cNvPicPr>
          <p:nvPr/>
        </p:nvPicPr>
        <p:blipFill>
          <a:blip r:embed="rId3" cstate="print"/>
          <a:srcRect/>
          <a:stretch>
            <a:fillRect/>
          </a:stretch>
        </p:blipFill>
        <p:spPr bwMode="auto">
          <a:xfrm>
            <a:off x="4769804" y="76200"/>
            <a:ext cx="4374196" cy="4114800"/>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0" y="304800"/>
            <a:ext cx="5257800" cy="5334000"/>
          </a:xfrm>
        </p:spPr>
        <p:txBody>
          <a:bodyPr>
            <a:normAutofit fontScale="92500" lnSpcReduction="10000"/>
          </a:bodyPr>
          <a:lstStyle/>
          <a:p>
            <a:r>
              <a:rPr lang="en-US" sz="3000" dirty="0" smtClean="0">
                <a:latin typeface="+mn-lt"/>
              </a:rPr>
              <a:t>Karen Mainess in 2008 (Childhood Language Disorders course sequence)</a:t>
            </a:r>
          </a:p>
          <a:p>
            <a:r>
              <a:rPr lang="en-US" sz="3000" dirty="0" smtClean="0">
                <a:latin typeface="+mn-lt"/>
              </a:rPr>
              <a:t>Terry Douglas in 2009 (Fluency disorders)</a:t>
            </a:r>
          </a:p>
          <a:p>
            <a:r>
              <a:rPr lang="en-US" sz="3000" dirty="0" smtClean="0">
                <a:latin typeface="+mn-lt"/>
              </a:rPr>
              <a:t>Jennifer St Clair in 2012 (Speech Sound Disorders)</a:t>
            </a:r>
          </a:p>
          <a:p>
            <a:r>
              <a:rPr lang="en-US" sz="3000" dirty="0" smtClean="0">
                <a:latin typeface="+mn-lt"/>
              </a:rPr>
              <a:t>Christina Bratlund 2012 (Voice and Swallowing Disorders)</a:t>
            </a:r>
          </a:p>
          <a:p>
            <a:r>
              <a:rPr lang="en-US" sz="3000" dirty="0" smtClean="0">
                <a:latin typeface="+mn-lt"/>
              </a:rPr>
              <a:t>Currently, all but 4 courses in the graduate program are taught in the PBL format</a:t>
            </a:r>
          </a:p>
          <a:p>
            <a:endParaRPr lang="en-US" dirty="0"/>
          </a:p>
        </p:txBody>
      </p:sp>
      <p:pic>
        <p:nvPicPr>
          <p:cNvPr id="90114" name="Picture 2" descr="H:\My Pictures\Fall 2013 - CMSD Faculty and Students\DSC_1085.JPG"/>
          <p:cNvPicPr>
            <a:picLocks noChangeAspect="1" noChangeArrowheads="1"/>
          </p:cNvPicPr>
          <p:nvPr/>
        </p:nvPicPr>
        <p:blipFill>
          <a:blip r:embed="rId3" cstate="print"/>
          <a:srcRect/>
          <a:stretch>
            <a:fillRect/>
          </a:stretch>
        </p:blipFill>
        <p:spPr bwMode="auto">
          <a:xfrm>
            <a:off x="228600" y="152400"/>
            <a:ext cx="1447800" cy="2133600"/>
          </a:xfrm>
          <a:prstGeom prst="rect">
            <a:avLst/>
          </a:prstGeom>
          <a:noFill/>
        </p:spPr>
      </p:pic>
      <p:pic>
        <p:nvPicPr>
          <p:cNvPr id="90115" name="Picture 3" descr="H:\My Pictures\Fall 2013 - CMSD Faculty and Students\DSC_1097.JPG"/>
          <p:cNvPicPr>
            <a:picLocks noChangeAspect="1" noChangeArrowheads="1"/>
          </p:cNvPicPr>
          <p:nvPr/>
        </p:nvPicPr>
        <p:blipFill>
          <a:blip r:embed="rId4" cstate="print"/>
          <a:srcRect/>
          <a:stretch>
            <a:fillRect/>
          </a:stretch>
        </p:blipFill>
        <p:spPr bwMode="auto">
          <a:xfrm>
            <a:off x="7239000" y="152400"/>
            <a:ext cx="1524000" cy="2362200"/>
          </a:xfrm>
          <a:prstGeom prst="rect">
            <a:avLst/>
          </a:prstGeom>
          <a:noFill/>
        </p:spPr>
      </p:pic>
      <p:pic>
        <p:nvPicPr>
          <p:cNvPr id="90116" name="Picture 4" descr="H:\My Pictures\Fall 2013 - CMSD Faculty and Students\DSC_1086.JPG"/>
          <p:cNvPicPr>
            <a:picLocks noChangeAspect="1" noChangeArrowheads="1"/>
          </p:cNvPicPr>
          <p:nvPr/>
        </p:nvPicPr>
        <p:blipFill>
          <a:blip r:embed="rId5" cstate="print"/>
          <a:srcRect/>
          <a:stretch>
            <a:fillRect/>
          </a:stretch>
        </p:blipFill>
        <p:spPr bwMode="auto">
          <a:xfrm>
            <a:off x="7315200" y="2895600"/>
            <a:ext cx="1524000" cy="2362200"/>
          </a:xfrm>
          <a:prstGeom prst="rect">
            <a:avLst/>
          </a:prstGeom>
          <a:noFill/>
        </p:spPr>
      </p:pic>
      <p:pic>
        <p:nvPicPr>
          <p:cNvPr id="90117" name="Picture 5" descr="H:\My Pictures\Fall 2013 - CMSD Faculty and Students\DSC_1088.JPG"/>
          <p:cNvPicPr>
            <a:picLocks noChangeAspect="1" noChangeArrowheads="1"/>
          </p:cNvPicPr>
          <p:nvPr/>
        </p:nvPicPr>
        <p:blipFill>
          <a:blip r:embed="rId6" cstate="print"/>
          <a:srcRect/>
          <a:stretch>
            <a:fillRect/>
          </a:stretch>
        </p:blipFill>
        <p:spPr bwMode="auto">
          <a:xfrm>
            <a:off x="228600" y="2895600"/>
            <a:ext cx="1524000" cy="2362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latin typeface="+mj-lt"/>
              </a:rPr>
              <a:t>The Syllabus</a:t>
            </a:r>
            <a:endParaRPr lang="en-US" dirty="0">
              <a:latin typeface="+mj-lt"/>
            </a:endParaRPr>
          </a:p>
        </p:txBody>
      </p:sp>
      <p:sp>
        <p:nvSpPr>
          <p:cNvPr id="3" name="Content Placeholder 2"/>
          <p:cNvSpPr>
            <a:spLocks noGrp="1"/>
          </p:cNvSpPr>
          <p:nvPr>
            <p:ph idx="1"/>
          </p:nvPr>
        </p:nvSpPr>
        <p:spPr>
          <a:xfrm>
            <a:off x="457200" y="1219200"/>
            <a:ext cx="5486400" cy="4525963"/>
          </a:xfrm>
        </p:spPr>
        <p:txBody>
          <a:bodyPr>
            <a:normAutofit fontScale="92500" lnSpcReduction="10000"/>
          </a:bodyPr>
          <a:lstStyle/>
          <a:p>
            <a:pPr>
              <a:buNone/>
            </a:pPr>
            <a:r>
              <a:rPr lang="en-US" sz="3600" b="1" i="1" dirty="0" smtClean="0">
                <a:latin typeface="+mn-lt"/>
              </a:rPr>
              <a:t>Group Meetings/Research</a:t>
            </a:r>
            <a:endParaRPr lang="en-US" sz="3600" i="1" dirty="0" smtClean="0">
              <a:latin typeface="+mn-lt"/>
            </a:endParaRPr>
          </a:p>
          <a:p>
            <a:r>
              <a:rPr lang="en-US" dirty="0" smtClean="0">
                <a:latin typeface="+mn-lt"/>
              </a:rPr>
              <a:t>Students are divided into small groups (usually 6 per group), </a:t>
            </a:r>
          </a:p>
          <a:p>
            <a:r>
              <a:rPr lang="en-US" dirty="0" smtClean="0">
                <a:latin typeface="+mn-lt"/>
              </a:rPr>
              <a:t>Address problems related to course subject (e.g., adult neurogenic communication disorders).</a:t>
            </a:r>
          </a:p>
          <a:p>
            <a:r>
              <a:rPr lang="en-US" dirty="0" smtClean="0">
                <a:latin typeface="+mn-lt"/>
              </a:rPr>
              <a:t>Groups are assigned at the beginning of the academic quarter</a:t>
            </a:r>
          </a:p>
          <a:p>
            <a:endParaRPr lang="en-US" dirty="0">
              <a:latin typeface="+mj-lt"/>
            </a:endParaRPr>
          </a:p>
        </p:txBody>
      </p:sp>
      <p:pic>
        <p:nvPicPr>
          <p:cNvPr id="41986" name="Picture 2" descr="http://socialwork.keuka.edu/files/2011/01/Social_Work-015.jpg"/>
          <p:cNvPicPr>
            <a:picLocks noChangeAspect="1" noChangeArrowheads="1"/>
          </p:cNvPicPr>
          <p:nvPr/>
        </p:nvPicPr>
        <p:blipFill>
          <a:blip r:embed="rId3" cstate="print"/>
          <a:srcRect/>
          <a:stretch>
            <a:fillRect/>
          </a:stretch>
        </p:blipFill>
        <p:spPr bwMode="auto">
          <a:xfrm>
            <a:off x="5943600" y="914400"/>
            <a:ext cx="3048000" cy="4419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105400" y="304801"/>
            <a:ext cx="3886200" cy="5638800"/>
          </a:xfrm>
        </p:spPr>
        <p:txBody>
          <a:bodyPr>
            <a:normAutofit fontScale="92500" lnSpcReduction="10000"/>
          </a:bodyPr>
          <a:lstStyle/>
          <a:p>
            <a:r>
              <a:rPr lang="en-US" dirty="0" smtClean="0">
                <a:latin typeface="+mj-lt"/>
              </a:rPr>
              <a:t>A Facilitator  is assigned to each group.  </a:t>
            </a:r>
          </a:p>
          <a:p>
            <a:r>
              <a:rPr lang="en-US" dirty="0" smtClean="0">
                <a:latin typeface="+mj-lt"/>
              </a:rPr>
              <a:t>Groups meet weekly, according to the class schedule.</a:t>
            </a:r>
          </a:p>
          <a:p>
            <a:r>
              <a:rPr lang="en-US" dirty="0" smtClean="0">
                <a:latin typeface="+mj-lt"/>
              </a:rPr>
              <a:t>Students are expected to spend a significant amount of additional time each week researching learning issues. </a:t>
            </a:r>
          </a:p>
          <a:p>
            <a:endParaRPr lang="en-US" dirty="0"/>
          </a:p>
        </p:txBody>
      </p:sp>
      <p:pic>
        <p:nvPicPr>
          <p:cNvPr id="46081" name="Picture 1"/>
          <p:cNvPicPr>
            <a:picLocks noChangeAspect="1" noChangeArrowheads="1"/>
          </p:cNvPicPr>
          <p:nvPr/>
        </p:nvPicPr>
        <p:blipFill>
          <a:blip r:embed="rId3" cstate="print"/>
          <a:srcRect/>
          <a:stretch>
            <a:fillRect/>
          </a:stretch>
        </p:blipFill>
        <p:spPr bwMode="auto">
          <a:xfrm>
            <a:off x="0" y="1219200"/>
            <a:ext cx="5181599" cy="35052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715962"/>
          </a:xfrm>
        </p:spPr>
        <p:txBody>
          <a:bodyPr>
            <a:normAutofit fontScale="90000"/>
          </a:bodyPr>
          <a:lstStyle/>
          <a:p>
            <a:r>
              <a:rPr lang="en-US" dirty="0" smtClean="0">
                <a:latin typeface="+mj-lt"/>
              </a:rPr>
              <a:t>Week One</a:t>
            </a:r>
            <a:endParaRPr lang="en-US" dirty="0">
              <a:latin typeface="+mj-lt"/>
            </a:endParaRPr>
          </a:p>
        </p:txBody>
      </p:sp>
      <p:sp>
        <p:nvSpPr>
          <p:cNvPr id="3" name="Content Placeholder 2"/>
          <p:cNvSpPr>
            <a:spLocks noGrp="1"/>
          </p:cNvSpPr>
          <p:nvPr>
            <p:ph sz="half" idx="4294967295"/>
          </p:nvPr>
        </p:nvSpPr>
        <p:spPr>
          <a:xfrm>
            <a:off x="152400" y="1524000"/>
            <a:ext cx="3962400" cy="4343400"/>
          </a:xfrm>
        </p:spPr>
        <p:txBody>
          <a:bodyPr>
            <a:normAutofit fontScale="70000" lnSpcReduction="20000"/>
          </a:bodyPr>
          <a:lstStyle/>
          <a:p>
            <a:pPr>
              <a:buNone/>
            </a:pPr>
            <a:r>
              <a:rPr lang="en-US" dirty="0" smtClean="0">
                <a:latin typeface="+mj-lt"/>
              </a:rPr>
              <a:t>Instructor presents a written description or shows a video of the problem (case).  </a:t>
            </a:r>
          </a:p>
          <a:p>
            <a:pPr>
              <a:buNone/>
            </a:pPr>
            <a:r>
              <a:rPr lang="en-US" dirty="0" smtClean="0">
                <a:latin typeface="+mj-lt"/>
              </a:rPr>
              <a:t>Using a </a:t>
            </a:r>
            <a:r>
              <a:rPr lang="en-US" b="1" i="1" u="sng" dirty="0" smtClean="0">
                <a:latin typeface="+mj-lt"/>
              </a:rPr>
              <a:t>Case Worksheet</a:t>
            </a:r>
            <a:r>
              <a:rPr lang="en-US" dirty="0" smtClean="0">
                <a:latin typeface="+mj-lt"/>
              </a:rPr>
              <a:t>: </a:t>
            </a:r>
          </a:p>
          <a:p>
            <a:pPr marL="514350" indent="-514350">
              <a:buAutoNum type="alphaUcParenBoth"/>
            </a:pPr>
            <a:r>
              <a:rPr lang="en-US" dirty="0" smtClean="0">
                <a:latin typeface="+mj-lt"/>
              </a:rPr>
              <a:t>Plenary Group: Students work together to describe communication skills through observations; </a:t>
            </a:r>
          </a:p>
          <a:p>
            <a:pPr marL="514350" indent="-514350">
              <a:buAutoNum type="alphaUcParenBoth"/>
            </a:pPr>
            <a:r>
              <a:rPr lang="en-US" dirty="0" smtClean="0">
                <a:latin typeface="+mj-lt"/>
              </a:rPr>
              <a:t>Networking Group: Students work in small groups to list the knowledge or skills (learning issues) needed to address the problem and to make research assignments on particular learning issues.  </a:t>
            </a:r>
          </a:p>
          <a:p>
            <a:endParaRPr lang="en-US" dirty="0"/>
          </a:p>
        </p:txBody>
      </p:sp>
      <p:sp>
        <p:nvSpPr>
          <p:cNvPr id="4" name="Text Placeholder 3"/>
          <p:cNvSpPr>
            <a:spLocks noGrp="1"/>
          </p:cNvSpPr>
          <p:nvPr>
            <p:ph type="body" idx="4294967295"/>
          </p:nvPr>
        </p:nvSpPr>
        <p:spPr>
          <a:xfrm>
            <a:off x="304800" y="990601"/>
            <a:ext cx="3810000" cy="457200"/>
          </a:xfrm>
        </p:spPr>
        <p:txBody>
          <a:bodyPr>
            <a:normAutofit fontScale="92500" lnSpcReduction="20000"/>
          </a:bodyPr>
          <a:lstStyle/>
          <a:p>
            <a:pPr>
              <a:buNone/>
            </a:pPr>
            <a:r>
              <a:rPr lang="en-US" b="1" dirty="0" smtClean="0"/>
              <a:t>Analysis Phase</a:t>
            </a:r>
            <a:endParaRPr lang="en-US" b="1" dirty="0"/>
          </a:p>
        </p:txBody>
      </p:sp>
      <p:pic>
        <p:nvPicPr>
          <p:cNvPr id="44033" name="Picture 1"/>
          <p:cNvPicPr>
            <a:picLocks noChangeAspect="1" noChangeArrowheads="1"/>
          </p:cNvPicPr>
          <p:nvPr/>
        </p:nvPicPr>
        <p:blipFill>
          <a:blip r:embed="rId3" cstate="print"/>
          <a:srcRect/>
          <a:stretch>
            <a:fillRect/>
          </a:stretch>
        </p:blipFill>
        <p:spPr bwMode="auto">
          <a:xfrm>
            <a:off x="4170362" y="1143000"/>
            <a:ext cx="4973638" cy="3922713"/>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Prior to Week Two</a:t>
            </a:r>
            <a:endParaRPr lang="en-US" dirty="0">
              <a:latin typeface="+mn-lt"/>
            </a:endParaRPr>
          </a:p>
        </p:txBody>
      </p:sp>
      <p:sp>
        <p:nvSpPr>
          <p:cNvPr id="3" name="Content Placeholder 2"/>
          <p:cNvSpPr>
            <a:spLocks noGrp="1"/>
          </p:cNvSpPr>
          <p:nvPr>
            <p:ph idx="1"/>
          </p:nvPr>
        </p:nvSpPr>
        <p:spPr>
          <a:xfrm>
            <a:off x="304800" y="1600200"/>
            <a:ext cx="5638800" cy="4267200"/>
          </a:xfrm>
        </p:spPr>
        <p:txBody>
          <a:bodyPr>
            <a:normAutofit fontScale="85000" lnSpcReduction="20000"/>
          </a:bodyPr>
          <a:lstStyle/>
          <a:p>
            <a:pPr>
              <a:buNone/>
            </a:pPr>
            <a:r>
              <a:rPr lang="en-US" sz="3600" b="1" dirty="0" smtClean="0">
                <a:latin typeface="+mj-lt"/>
              </a:rPr>
              <a:t>Research Phase</a:t>
            </a:r>
          </a:p>
          <a:p>
            <a:pPr lvl="0"/>
            <a:r>
              <a:rPr lang="en-US" dirty="0" smtClean="0">
                <a:latin typeface="+mj-lt"/>
              </a:rPr>
              <a:t>Students conduct independent research in preparation for the next week’s meeting.  </a:t>
            </a:r>
          </a:p>
          <a:p>
            <a:pPr lvl="0"/>
            <a:r>
              <a:rPr lang="en-US" dirty="0" smtClean="0">
                <a:latin typeface="+mj-lt"/>
              </a:rPr>
              <a:t>By the end of the quarter, students are expected to have covered all of the learning outcomes for the course.</a:t>
            </a:r>
          </a:p>
          <a:p>
            <a:pPr lvl="0"/>
            <a:r>
              <a:rPr lang="en-US" dirty="0" smtClean="0">
                <a:latin typeface="+mj-lt"/>
              </a:rPr>
              <a:t>Students prepare a handout of their research, which is posted on Canvas in preparation for the next class.</a:t>
            </a:r>
          </a:p>
          <a:p>
            <a:endParaRPr lang="en-US" dirty="0"/>
          </a:p>
        </p:txBody>
      </p:sp>
      <p:pic>
        <p:nvPicPr>
          <p:cNvPr id="103426" name="Picture 2" descr="http://www.england.edu/wp-content/themes/englandedu/images/articles/student_conducting_clearing_research.jpg"/>
          <p:cNvPicPr>
            <a:picLocks noChangeAspect="1" noChangeArrowheads="1"/>
          </p:cNvPicPr>
          <p:nvPr/>
        </p:nvPicPr>
        <p:blipFill>
          <a:blip r:embed="rId3" cstate="print"/>
          <a:srcRect/>
          <a:stretch>
            <a:fillRect/>
          </a:stretch>
        </p:blipFill>
        <p:spPr bwMode="auto">
          <a:xfrm>
            <a:off x="6019800" y="1371600"/>
            <a:ext cx="3124200" cy="33528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latin typeface="+mj-lt"/>
              </a:rPr>
              <a:t>Week Two</a:t>
            </a:r>
            <a:endParaRPr lang="en-US" dirty="0">
              <a:latin typeface="+mj-lt"/>
            </a:endParaRPr>
          </a:p>
        </p:txBody>
      </p:sp>
      <p:sp>
        <p:nvSpPr>
          <p:cNvPr id="3" name="Content Placeholder 2"/>
          <p:cNvSpPr>
            <a:spLocks noGrp="1"/>
          </p:cNvSpPr>
          <p:nvPr>
            <p:ph idx="1"/>
          </p:nvPr>
        </p:nvSpPr>
        <p:spPr>
          <a:xfrm>
            <a:off x="4724400" y="1143000"/>
            <a:ext cx="4267200" cy="4648200"/>
          </a:xfrm>
        </p:spPr>
        <p:txBody>
          <a:bodyPr>
            <a:normAutofit fontScale="85000" lnSpcReduction="20000"/>
          </a:bodyPr>
          <a:lstStyle/>
          <a:p>
            <a:pPr>
              <a:buNone/>
            </a:pPr>
            <a:r>
              <a:rPr lang="en-US" sz="3600" b="1" dirty="0" smtClean="0">
                <a:latin typeface="+mn-lt"/>
              </a:rPr>
              <a:t>Synthesis and Evaluation Phase</a:t>
            </a:r>
          </a:p>
          <a:p>
            <a:pPr lvl="0"/>
            <a:r>
              <a:rPr lang="en-US" dirty="0" smtClean="0">
                <a:latin typeface="+mn-lt"/>
              </a:rPr>
              <a:t>Students report their findings and discuss learning issues that were researched – Networking Groups. </a:t>
            </a:r>
          </a:p>
          <a:p>
            <a:pPr lvl="0"/>
            <a:r>
              <a:rPr lang="en-US" dirty="0" smtClean="0">
                <a:latin typeface="+mn-lt"/>
              </a:rPr>
              <a:t>Students work together to summarize what they learned and to list issues that still need to be addressed – Networking Groups.</a:t>
            </a:r>
          </a:p>
        </p:txBody>
      </p:sp>
      <p:pic>
        <p:nvPicPr>
          <p:cNvPr id="39937" name="Picture 1"/>
          <p:cNvPicPr>
            <a:picLocks noChangeAspect="1" noChangeArrowheads="1"/>
          </p:cNvPicPr>
          <p:nvPr/>
        </p:nvPicPr>
        <p:blipFill>
          <a:blip r:embed="rId3" cstate="print"/>
          <a:srcRect/>
          <a:stretch>
            <a:fillRect/>
          </a:stretch>
        </p:blipFill>
        <p:spPr bwMode="auto">
          <a:xfrm>
            <a:off x="0" y="1447800"/>
            <a:ext cx="4800600" cy="35814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304800" y="685800"/>
            <a:ext cx="8382000" cy="1371600"/>
          </a:xfrm>
        </p:spPr>
        <p:txBody>
          <a:bodyPr>
            <a:normAutofit/>
          </a:bodyPr>
          <a:lstStyle/>
          <a:p>
            <a:pPr>
              <a:buNone/>
            </a:pPr>
            <a:r>
              <a:rPr lang="en-US" sz="4000" dirty="0" smtClean="0">
                <a:latin typeface="+mn-lt"/>
              </a:rPr>
              <a:t>In learning you will teach, and in teaching you will learn – Phil Collins</a:t>
            </a:r>
          </a:p>
          <a:p>
            <a:endParaRPr lang="en-US" dirty="0"/>
          </a:p>
        </p:txBody>
      </p:sp>
      <p:pic>
        <p:nvPicPr>
          <p:cNvPr id="98306" name="Picture 2" descr="http://fanart.tv/fanart/music/401c3991-b76b-499d-8082-9f2df958ef78/artistbackground/phil-collins-4dea66575e82f.jpg"/>
          <p:cNvPicPr>
            <a:picLocks noChangeAspect="1" noChangeArrowheads="1"/>
          </p:cNvPicPr>
          <p:nvPr/>
        </p:nvPicPr>
        <p:blipFill>
          <a:blip r:embed="rId2" cstate="print"/>
          <a:srcRect/>
          <a:stretch>
            <a:fillRect/>
          </a:stretch>
        </p:blipFill>
        <p:spPr bwMode="auto">
          <a:xfrm>
            <a:off x="152400" y="2286000"/>
            <a:ext cx="5791200" cy="35814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latin typeface="+mj-lt"/>
              </a:rPr>
              <a:t>Independent Learning Activities (ILAs)</a:t>
            </a:r>
            <a:endParaRPr lang="en-US" dirty="0">
              <a:latin typeface="+mj-lt"/>
            </a:endParaRPr>
          </a:p>
        </p:txBody>
      </p:sp>
      <p:sp>
        <p:nvSpPr>
          <p:cNvPr id="3" name="Content Placeholder 2"/>
          <p:cNvSpPr>
            <a:spLocks noGrp="1"/>
          </p:cNvSpPr>
          <p:nvPr>
            <p:ph idx="1"/>
          </p:nvPr>
        </p:nvSpPr>
        <p:spPr>
          <a:xfrm>
            <a:off x="152400" y="1066800"/>
            <a:ext cx="5181600" cy="4525963"/>
          </a:xfrm>
        </p:spPr>
        <p:txBody>
          <a:bodyPr>
            <a:normAutofit fontScale="77500" lnSpcReduction="20000"/>
          </a:bodyPr>
          <a:lstStyle/>
          <a:p>
            <a:r>
              <a:rPr lang="en-US" dirty="0" smtClean="0">
                <a:latin typeface="+mn-lt"/>
              </a:rPr>
              <a:t>In addition to the weekly group meetings, students are expected to pursue competency in specified related skills by completing independent learning activities (ILAs).</a:t>
            </a:r>
          </a:p>
          <a:p>
            <a:pPr lvl="1"/>
            <a:r>
              <a:rPr lang="en-US" dirty="0" smtClean="0">
                <a:latin typeface="+mn-lt"/>
              </a:rPr>
              <a:t>Requirements for each ILA are explained in a separate handout. </a:t>
            </a:r>
          </a:p>
          <a:p>
            <a:r>
              <a:rPr lang="en-US" dirty="0" smtClean="0">
                <a:latin typeface="+mn-lt"/>
              </a:rPr>
              <a:t>In general, one (1) ILA must be completed each week</a:t>
            </a:r>
          </a:p>
          <a:p>
            <a:pPr lvl="1"/>
            <a:r>
              <a:rPr lang="en-US" dirty="0" smtClean="0">
                <a:latin typeface="+mn-lt"/>
              </a:rPr>
              <a:t>Because there are 7-8 ILAs in a quarter, there will be some weeks when an ILA is not due</a:t>
            </a:r>
          </a:p>
          <a:p>
            <a:pPr lvl="1"/>
            <a:r>
              <a:rPr lang="en-US" dirty="0" smtClean="0">
                <a:latin typeface="+mn-lt"/>
              </a:rPr>
              <a:t>Students post their ILAs to CANVAS. </a:t>
            </a:r>
          </a:p>
          <a:p>
            <a:endParaRPr lang="en-US" dirty="0"/>
          </a:p>
        </p:txBody>
      </p:sp>
      <p:pic>
        <p:nvPicPr>
          <p:cNvPr id="97282" name="Picture 2" descr="http://historyathome.co.uk/gholden/wp-content/uploads/2012/10/dr-seuss-quote2-300x300.jpeg"/>
          <p:cNvPicPr>
            <a:picLocks noChangeAspect="1" noChangeArrowheads="1"/>
          </p:cNvPicPr>
          <p:nvPr/>
        </p:nvPicPr>
        <p:blipFill>
          <a:blip r:embed="rId3" cstate="print"/>
          <a:srcRect/>
          <a:stretch>
            <a:fillRect/>
          </a:stretch>
        </p:blipFill>
        <p:spPr bwMode="auto">
          <a:xfrm>
            <a:off x="5257800" y="1143000"/>
            <a:ext cx="3733800" cy="42672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latin typeface="+mn-lt"/>
              </a:rPr>
              <a:t>Role of the Instructor</a:t>
            </a:r>
            <a:endParaRPr lang="en-US" dirty="0">
              <a:latin typeface="+mn-lt"/>
            </a:endParaRPr>
          </a:p>
        </p:txBody>
      </p:sp>
      <p:sp>
        <p:nvSpPr>
          <p:cNvPr id="3" name="Content Placeholder 2"/>
          <p:cNvSpPr>
            <a:spLocks noGrp="1"/>
          </p:cNvSpPr>
          <p:nvPr>
            <p:ph sz="half" idx="4294967295"/>
          </p:nvPr>
        </p:nvSpPr>
        <p:spPr>
          <a:xfrm>
            <a:off x="152400" y="1219200"/>
            <a:ext cx="4038600" cy="4525963"/>
          </a:xfrm>
        </p:spPr>
        <p:txBody>
          <a:bodyPr>
            <a:normAutofit fontScale="77500" lnSpcReduction="20000"/>
          </a:bodyPr>
          <a:lstStyle/>
          <a:p>
            <a:r>
              <a:rPr lang="en-US" dirty="0" smtClean="0">
                <a:latin typeface="+mn-lt"/>
              </a:rPr>
              <a:t>The Instructor presents the problem (case) and guides students through the observations. </a:t>
            </a:r>
          </a:p>
          <a:p>
            <a:r>
              <a:rPr lang="en-US" dirty="0" smtClean="0">
                <a:latin typeface="+mn-lt"/>
              </a:rPr>
              <a:t>The Instructor also guides the Facilitators</a:t>
            </a:r>
          </a:p>
          <a:p>
            <a:r>
              <a:rPr lang="en-US" dirty="0" smtClean="0">
                <a:latin typeface="+mn-lt"/>
              </a:rPr>
              <a:t> Makes resources available to students</a:t>
            </a:r>
          </a:p>
          <a:p>
            <a:r>
              <a:rPr lang="en-US" dirty="0" smtClean="0">
                <a:latin typeface="+mn-lt"/>
              </a:rPr>
              <a:t> Evaluates students’ </a:t>
            </a:r>
          </a:p>
          <a:p>
            <a:pPr lvl="1"/>
            <a:r>
              <a:rPr lang="en-US" dirty="0" smtClean="0">
                <a:latin typeface="+mn-lt"/>
              </a:rPr>
              <a:t>ILAs</a:t>
            </a:r>
          </a:p>
          <a:p>
            <a:pPr lvl="1"/>
            <a:r>
              <a:rPr lang="en-US" dirty="0" smtClean="0">
                <a:latin typeface="+mn-lt"/>
              </a:rPr>
              <a:t>Handouts</a:t>
            </a:r>
          </a:p>
          <a:p>
            <a:pPr lvl="1"/>
            <a:r>
              <a:rPr lang="en-US" dirty="0" smtClean="0">
                <a:latin typeface="+mn-lt"/>
              </a:rPr>
              <a:t>final exam</a:t>
            </a:r>
          </a:p>
          <a:p>
            <a:pPr lvl="1"/>
            <a:r>
              <a:rPr lang="en-US" dirty="0" smtClean="0">
                <a:latin typeface="+mn-lt"/>
              </a:rPr>
              <a:t>Assigns final grade.</a:t>
            </a:r>
          </a:p>
          <a:p>
            <a:endParaRPr lang="en-US" dirty="0"/>
          </a:p>
        </p:txBody>
      </p:sp>
      <p:pic>
        <p:nvPicPr>
          <p:cNvPr id="101380" name="Picture 4" descr="http://www.dea.uniroma3.it/lema/teaching.jpg"/>
          <p:cNvPicPr>
            <a:picLocks noChangeAspect="1" noChangeArrowheads="1"/>
          </p:cNvPicPr>
          <p:nvPr/>
        </p:nvPicPr>
        <p:blipFill>
          <a:blip r:embed="rId3" cstate="print"/>
          <a:srcRect/>
          <a:stretch>
            <a:fillRect/>
          </a:stretch>
        </p:blipFill>
        <p:spPr bwMode="auto">
          <a:xfrm>
            <a:off x="4267200" y="1676400"/>
            <a:ext cx="4572000" cy="36576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Role of the Facilitator</a:t>
            </a:r>
            <a:endParaRPr lang="en-US" dirty="0">
              <a:latin typeface="+mj-lt"/>
            </a:endParaRPr>
          </a:p>
        </p:txBody>
      </p:sp>
      <p:sp>
        <p:nvSpPr>
          <p:cNvPr id="3" name="Content Placeholder 2"/>
          <p:cNvSpPr>
            <a:spLocks noGrp="1"/>
          </p:cNvSpPr>
          <p:nvPr>
            <p:ph idx="1"/>
          </p:nvPr>
        </p:nvSpPr>
        <p:spPr>
          <a:xfrm>
            <a:off x="4800600" y="1524000"/>
            <a:ext cx="4114800" cy="4267200"/>
          </a:xfrm>
        </p:spPr>
        <p:txBody>
          <a:bodyPr>
            <a:normAutofit fontScale="85000" lnSpcReduction="20000"/>
          </a:bodyPr>
          <a:lstStyle/>
          <a:p>
            <a:r>
              <a:rPr lang="en-US" dirty="0" smtClean="0">
                <a:latin typeface="+mn-lt"/>
              </a:rPr>
              <a:t>Fosters critical thinking</a:t>
            </a:r>
          </a:p>
          <a:p>
            <a:r>
              <a:rPr lang="en-US" dirty="0" smtClean="0">
                <a:latin typeface="+mn-lt"/>
              </a:rPr>
              <a:t>Guides students in the direction they wish to pursue, as long as all learner outcomes are addressed. </a:t>
            </a:r>
          </a:p>
          <a:p>
            <a:r>
              <a:rPr lang="en-US" dirty="0" smtClean="0">
                <a:latin typeface="+mn-lt"/>
              </a:rPr>
              <a:t>Provides general assistance in locating resources and interpreting original works. </a:t>
            </a:r>
          </a:p>
          <a:p>
            <a:endParaRPr lang="en-US" dirty="0"/>
          </a:p>
        </p:txBody>
      </p:sp>
      <p:pic>
        <p:nvPicPr>
          <p:cNvPr id="100354" name="Picture 2" descr="http://www.uaa.alaska.edu/accessibility/role/images/Classroom_2.jpg"/>
          <p:cNvPicPr>
            <a:picLocks noChangeAspect="1" noChangeArrowheads="1"/>
          </p:cNvPicPr>
          <p:nvPr/>
        </p:nvPicPr>
        <p:blipFill>
          <a:blip r:embed="rId3" cstate="print"/>
          <a:srcRect/>
          <a:stretch>
            <a:fillRect/>
          </a:stretch>
        </p:blipFill>
        <p:spPr bwMode="auto">
          <a:xfrm>
            <a:off x="0" y="1447800"/>
            <a:ext cx="4800600" cy="380047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600200" y="304800"/>
            <a:ext cx="5867400" cy="914400"/>
          </a:xfrm>
        </p:spPr>
        <p:txBody>
          <a:bodyPr>
            <a:normAutofit/>
          </a:bodyPr>
          <a:lstStyle/>
          <a:p>
            <a:pPr eaLnBrk="1" hangingPunct="1"/>
            <a:r>
              <a:rPr lang="en-US" sz="4000" dirty="0" smtClean="0">
                <a:latin typeface="+mn-lt"/>
              </a:rPr>
              <a:t>Role of the Students </a:t>
            </a:r>
          </a:p>
        </p:txBody>
      </p:sp>
      <p:sp>
        <p:nvSpPr>
          <p:cNvPr id="13315" name="Subtitle 2"/>
          <p:cNvSpPr>
            <a:spLocks noGrp="1"/>
          </p:cNvSpPr>
          <p:nvPr>
            <p:ph type="subTitle" idx="1"/>
          </p:nvPr>
        </p:nvSpPr>
        <p:spPr>
          <a:xfrm>
            <a:off x="304800" y="1600200"/>
            <a:ext cx="6553200" cy="4191000"/>
          </a:xfrm>
        </p:spPr>
        <p:txBody>
          <a:bodyPr>
            <a:normAutofit fontScale="25000" lnSpcReduction="20000"/>
          </a:bodyPr>
          <a:lstStyle/>
          <a:p>
            <a:pPr algn="l" eaLnBrk="1" hangingPunct="1">
              <a:buFont typeface="Arial" pitchFamily="34" charset="0"/>
              <a:buChar char="•"/>
            </a:pPr>
            <a:r>
              <a:rPr lang="en-US" sz="6200" dirty="0" smtClean="0">
                <a:solidFill>
                  <a:schemeClr val="tx1"/>
                </a:solidFill>
                <a:latin typeface="+mj-lt"/>
              </a:rPr>
              <a:t>   </a:t>
            </a:r>
            <a:r>
              <a:rPr lang="en-US" sz="8000" dirty="0" smtClean="0">
                <a:solidFill>
                  <a:schemeClr val="tx1"/>
                </a:solidFill>
                <a:latin typeface="+mj-lt"/>
              </a:rPr>
              <a:t>Develop skill in observing and characterizing </a:t>
            </a:r>
          </a:p>
          <a:p>
            <a:pPr algn="l" eaLnBrk="1" hangingPunct="1"/>
            <a:r>
              <a:rPr lang="en-US" sz="8000" dirty="0" smtClean="0">
                <a:solidFill>
                  <a:schemeClr val="tx1"/>
                </a:solidFill>
                <a:latin typeface="+mj-lt"/>
              </a:rPr>
              <a:t>     patterns of communication breakdown</a:t>
            </a:r>
          </a:p>
          <a:p>
            <a:pPr algn="l" eaLnBrk="1" hangingPunct="1"/>
            <a:endParaRPr lang="en-US" sz="8000" dirty="0" smtClean="0">
              <a:solidFill>
                <a:schemeClr val="tx1"/>
              </a:solidFill>
              <a:latin typeface="+mj-lt"/>
            </a:endParaRPr>
          </a:p>
          <a:p>
            <a:pPr algn="l" eaLnBrk="1" hangingPunct="1">
              <a:buFont typeface="Arial" pitchFamily="34" charset="0"/>
              <a:buChar char="•"/>
            </a:pPr>
            <a:r>
              <a:rPr lang="en-US" sz="8000" dirty="0" smtClean="0">
                <a:solidFill>
                  <a:schemeClr val="tx1"/>
                </a:solidFill>
                <a:latin typeface="+mj-lt"/>
              </a:rPr>
              <a:t>   Work collaboratively to analyze cases and identify</a:t>
            </a:r>
          </a:p>
          <a:p>
            <a:pPr algn="l" eaLnBrk="1" hangingPunct="1"/>
            <a:r>
              <a:rPr lang="en-US" sz="8000" dirty="0" smtClean="0">
                <a:solidFill>
                  <a:schemeClr val="tx1"/>
                </a:solidFill>
                <a:latin typeface="+mj-lt"/>
              </a:rPr>
              <a:t>     issues that need to be addressed</a:t>
            </a:r>
          </a:p>
          <a:p>
            <a:pPr algn="l" eaLnBrk="1" hangingPunct="1"/>
            <a:endParaRPr lang="en-US" sz="8000" dirty="0" smtClean="0">
              <a:solidFill>
                <a:schemeClr val="tx1"/>
              </a:solidFill>
              <a:latin typeface="+mj-lt"/>
            </a:endParaRPr>
          </a:p>
          <a:p>
            <a:pPr algn="l" eaLnBrk="1" hangingPunct="1">
              <a:buFont typeface="Arial" pitchFamily="34" charset="0"/>
              <a:buChar char="•"/>
            </a:pPr>
            <a:r>
              <a:rPr lang="en-US" sz="8000" dirty="0" smtClean="0">
                <a:solidFill>
                  <a:schemeClr val="tx1"/>
                </a:solidFill>
                <a:latin typeface="+mj-lt"/>
              </a:rPr>
              <a:t>   Research the issues</a:t>
            </a:r>
          </a:p>
          <a:p>
            <a:pPr algn="l" eaLnBrk="1" hangingPunct="1">
              <a:buFont typeface="Arial" pitchFamily="34" charset="0"/>
              <a:buChar char="•"/>
            </a:pPr>
            <a:endParaRPr lang="en-US" sz="8000" dirty="0" smtClean="0">
              <a:solidFill>
                <a:schemeClr val="tx1"/>
              </a:solidFill>
              <a:latin typeface="+mj-lt"/>
            </a:endParaRPr>
          </a:p>
          <a:p>
            <a:pPr algn="l" eaLnBrk="1" hangingPunct="1">
              <a:buFont typeface="Arial" pitchFamily="34" charset="0"/>
              <a:buChar char="•"/>
            </a:pPr>
            <a:r>
              <a:rPr lang="en-US" sz="8000" dirty="0" smtClean="0">
                <a:solidFill>
                  <a:schemeClr val="tx1"/>
                </a:solidFill>
                <a:latin typeface="+mj-lt"/>
              </a:rPr>
              <a:t>   Engage in the process of discovery</a:t>
            </a:r>
          </a:p>
          <a:p>
            <a:pPr algn="l" eaLnBrk="1" hangingPunct="1"/>
            <a:endParaRPr lang="en-US" sz="8000" dirty="0" smtClean="0">
              <a:solidFill>
                <a:schemeClr val="tx1"/>
              </a:solidFill>
              <a:latin typeface="+mj-lt"/>
            </a:endParaRPr>
          </a:p>
          <a:p>
            <a:pPr algn="l" eaLnBrk="1" hangingPunct="1">
              <a:buFont typeface="Arial" pitchFamily="34" charset="0"/>
              <a:buChar char="•"/>
            </a:pPr>
            <a:r>
              <a:rPr lang="en-US" sz="8000" dirty="0" smtClean="0">
                <a:solidFill>
                  <a:schemeClr val="tx1"/>
                </a:solidFill>
                <a:latin typeface="+mj-lt"/>
              </a:rPr>
              <a:t>   Lead and participate in small group discussions that</a:t>
            </a:r>
          </a:p>
          <a:p>
            <a:pPr algn="l" eaLnBrk="1" hangingPunct="1"/>
            <a:r>
              <a:rPr lang="en-US" sz="8000" dirty="0" smtClean="0">
                <a:solidFill>
                  <a:schemeClr val="tx1"/>
                </a:solidFill>
                <a:latin typeface="+mj-lt"/>
              </a:rPr>
              <a:t>     arrive at integration and application of the knowledge to</a:t>
            </a:r>
          </a:p>
          <a:p>
            <a:pPr algn="l" eaLnBrk="1" hangingPunct="1"/>
            <a:r>
              <a:rPr lang="en-US" sz="8000" dirty="0" smtClean="0">
                <a:solidFill>
                  <a:schemeClr val="tx1"/>
                </a:solidFill>
                <a:latin typeface="+mj-lt"/>
              </a:rPr>
              <a:t>     the client or patient population </a:t>
            </a:r>
          </a:p>
          <a:p>
            <a:pPr algn="l" eaLnBrk="1" hangingPunct="1">
              <a:buFontTx/>
              <a:buChar char="•"/>
            </a:pPr>
            <a:endParaRPr lang="en-US" sz="2400" dirty="0" smtClean="0"/>
          </a:p>
          <a:p>
            <a:pPr eaLnBrk="1" hangingPunct="1"/>
            <a:r>
              <a:rPr lang="en-US" sz="2400" dirty="0" smtClean="0"/>
              <a:t> </a:t>
            </a:r>
          </a:p>
          <a:p>
            <a:pPr eaLnBrk="1" hangingPunct="1"/>
            <a:r>
              <a:rPr lang="en-US" sz="2400" dirty="0" smtClean="0"/>
              <a:t> </a:t>
            </a:r>
          </a:p>
          <a:p>
            <a:pPr algn="l" eaLnBrk="1" hangingPunct="1"/>
            <a:endParaRPr lang="en-US" sz="2400" dirty="0" smtClean="0"/>
          </a:p>
        </p:txBody>
      </p:sp>
      <p:pic>
        <p:nvPicPr>
          <p:cNvPr id="13316" name="Picture 6" descr="C:\Users\pshaughnessy\AppData\Local\Microsoft\Windows\Temporary Internet Files\Content.IE5\NH6QUXBO\MP900442524[1].jpg"/>
          <p:cNvPicPr>
            <a:picLocks noChangeAspect="1" noChangeArrowheads="1"/>
          </p:cNvPicPr>
          <p:nvPr/>
        </p:nvPicPr>
        <p:blipFill>
          <a:blip r:embed="rId3" cstate="print"/>
          <a:srcRect/>
          <a:stretch>
            <a:fillRect/>
          </a:stretch>
        </p:blipFill>
        <p:spPr bwMode="auto">
          <a:xfrm>
            <a:off x="7315200" y="1600200"/>
            <a:ext cx="1828800" cy="1219200"/>
          </a:xfrm>
          <a:prstGeom prst="rect">
            <a:avLst/>
          </a:prstGeom>
          <a:noFill/>
          <a:ln w="9525">
            <a:noFill/>
            <a:miter lim="800000"/>
            <a:headEnd/>
            <a:tailEnd/>
          </a:ln>
        </p:spPr>
      </p:pic>
      <p:pic>
        <p:nvPicPr>
          <p:cNvPr id="13317" name="Picture 7" descr="C:\Users\pshaughnessy\AppData\Local\Microsoft\Windows\Temporary Internet Files\Content.IE5\F7O9BLEJ\MC900078753[1].wmf"/>
          <p:cNvPicPr>
            <a:picLocks noChangeAspect="1" noChangeArrowheads="1"/>
          </p:cNvPicPr>
          <p:nvPr/>
        </p:nvPicPr>
        <p:blipFill>
          <a:blip r:embed="rId4" cstate="print"/>
          <a:srcRect/>
          <a:stretch>
            <a:fillRect/>
          </a:stretch>
        </p:blipFill>
        <p:spPr bwMode="auto">
          <a:xfrm flipH="1">
            <a:off x="7467600" y="152400"/>
            <a:ext cx="1266825" cy="1346200"/>
          </a:xfrm>
          <a:prstGeom prst="rect">
            <a:avLst/>
          </a:prstGeom>
          <a:noFill/>
          <a:ln w="9525">
            <a:noFill/>
            <a:miter lim="800000"/>
            <a:headEnd/>
            <a:tailEnd/>
          </a:ln>
        </p:spPr>
      </p:pic>
      <p:pic>
        <p:nvPicPr>
          <p:cNvPr id="13318" name="Picture 9" descr="C:\Users\pshaughnessy\AppData\Local\Microsoft\Windows\Temporary Internet Files\Content.IE5\NH6QUXBO\MC900445508[1].wmf"/>
          <p:cNvPicPr>
            <a:picLocks noChangeAspect="1" noChangeArrowheads="1"/>
          </p:cNvPicPr>
          <p:nvPr/>
        </p:nvPicPr>
        <p:blipFill>
          <a:blip r:embed="rId5" cstate="print"/>
          <a:srcRect/>
          <a:stretch>
            <a:fillRect/>
          </a:stretch>
        </p:blipFill>
        <p:spPr bwMode="auto">
          <a:xfrm>
            <a:off x="7391400" y="4724400"/>
            <a:ext cx="1752600" cy="1517650"/>
          </a:xfrm>
          <a:prstGeom prst="rect">
            <a:avLst/>
          </a:prstGeom>
          <a:noFill/>
          <a:ln w="9525">
            <a:noFill/>
            <a:miter lim="800000"/>
            <a:headEnd/>
            <a:tailEnd/>
          </a:ln>
        </p:spPr>
      </p:pic>
      <p:pic>
        <p:nvPicPr>
          <p:cNvPr id="13319" name="Picture 8" descr="C:\Users\pshaughnessy\AppData\Local\Microsoft\Windows\Temporary Internet Files\Content.IE5\2FTIVERR\MC900089026[1].wmf"/>
          <p:cNvPicPr>
            <a:picLocks noChangeAspect="1" noChangeArrowheads="1"/>
          </p:cNvPicPr>
          <p:nvPr/>
        </p:nvPicPr>
        <p:blipFill>
          <a:blip r:embed="rId6" cstate="print"/>
          <a:srcRect/>
          <a:stretch>
            <a:fillRect/>
          </a:stretch>
        </p:blipFill>
        <p:spPr bwMode="auto">
          <a:xfrm>
            <a:off x="304800" y="228600"/>
            <a:ext cx="990600" cy="1317625"/>
          </a:xfrm>
          <a:prstGeom prst="rect">
            <a:avLst/>
          </a:prstGeom>
          <a:noFill/>
          <a:ln w="9525">
            <a:noFill/>
            <a:miter lim="800000"/>
            <a:headEnd/>
            <a:tailEnd/>
          </a:ln>
        </p:spPr>
      </p:pic>
      <p:pic>
        <p:nvPicPr>
          <p:cNvPr id="13320" name="Picture 10" descr="C:\Users\pshaughnessy\AppData\Local\Microsoft\Windows\Temporary Internet Files\Content.IE5\F7O9BLEJ\MC900292082[1].wmf"/>
          <p:cNvPicPr>
            <a:picLocks noChangeAspect="1" noChangeArrowheads="1"/>
          </p:cNvPicPr>
          <p:nvPr/>
        </p:nvPicPr>
        <p:blipFill>
          <a:blip r:embed="rId7" cstate="print"/>
          <a:srcRect/>
          <a:stretch>
            <a:fillRect/>
          </a:stretch>
        </p:blipFill>
        <p:spPr bwMode="auto">
          <a:xfrm flipH="1">
            <a:off x="7848600" y="2895600"/>
            <a:ext cx="1295400" cy="14112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pPr eaLnBrk="1" hangingPunct="1"/>
            <a:r>
              <a:rPr lang="en-US" sz="3600" dirty="0" smtClean="0">
                <a:latin typeface="+mj-lt"/>
              </a:rPr>
              <a:t>General Approaches to Implementing PBL into the Curriculum</a:t>
            </a:r>
          </a:p>
        </p:txBody>
      </p:sp>
      <p:sp>
        <p:nvSpPr>
          <p:cNvPr id="14339" name="Rectangle 3"/>
          <p:cNvSpPr>
            <a:spLocks noGrp="1" noChangeArrowheads="1"/>
          </p:cNvSpPr>
          <p:nvPr>
            <p:ph type="body" idx="1"/>
          </p:nvPr>
        </p:nvSpPr>
        <p:spPr>
          <a:xfrm>
            <a:off x="533400" y="1447800"/>
            <a:ext cx="8229600" cy="4191000"/>
          </a:xfrm>
        </p:spPr>
        <p:txBody>
          <a:bodyPr>
            <a:normAutofit/>
          </a:bodyPr>
          <a:lstStyle/>
          <a:p>
            <a:pPr marL="514350" indent="-514350" eaLnBrk="1" hangingPunct="1">
              <a:buNone/>
              <a:defRPr/>
            </a:pPr>
            <a:endParaRPr lang="en-US" dirty="0" smtClean="0">
              <a:latin typeface="+mj-lt"/>
            </a:endParaRPr>
          </a:p>
          <a:p>
            <a:pPr marL="514350" indent="-514350" eaLnBrk="1" hangingPunct="1">
              <a:buAutoNum type="arabicPeriod"/>
              <a:defRPr/>
            </a:pPr>
            <a:r>
              <a:rPr lang="en-US" dirty="0" smtClean="0">
                <a:latin typeface="+mj-lt"/>
              </a:rPr>
              <a:t>Completely integrated PBL curriculum</a:t>
            </a:r>
          </a:p>
          <a:p>
            <a:pPr marL="514350" indent="-514350" eaLnBrk="1" hangingPunct="1">
              <a:buAutoNum type="arabicPeriod"/>
              <a:defRPr/>
            </a:pPr>
            <a:r>
              <a:rPr lang="en-US" dirty="0" smtClean="0">
                <a:latin typeface="+mj-lt"/>
              </a:rPr>
              <a:t>Transitional approach - basic/foundation courses are in lecture format; higher level courses use PBL</a:t>
            </a:r>
          </a:p>
          <a:p>
            <a:pPr marL="514350" indent="-514350" eaLnBrk="1" hangingPunct="1">
              <a:buAutoNum type="arabicPeriod"/>
              <a:defRPr/>
            </a:pPr>
            <a:r>
              <a:rPr lang="en-US" dirty="0" smtClean="0">
                <a:latin typeface="+mj-lt"/>
              </a:rPr>
              <a:t>Single-course approach – independently decided by course instructor</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ctrTitle"/>
          </p:nvPr>
        </p:nvSpPr>
        <p:spPr>
          <a:xfrm>
            <a:off x="457200" y="228600"/>
            <a:ext cx="8077200" cy="914400"/>
          </a:xfrm>
        </p:spPr>
        <p:txBody>
          <a:bodyPr>
            <a:normAutofit fontScale="90000"/>
          </a:bodyPr>
          <a:lstStyle/>
          <a:p>
            <a:pPr eaLnBrk="1" hangingPunct="1"/>
            <a:r>
              <a:rPr lang="en-US" sz="2400" b="1" dirty="0" smtClean="0"/>
              <a:t/>
            </a:r>
            <a:br>
              <a:rPr lang="en-US" sz="2400" b="1" dirty="0" smtClean="0"/>
            </a:br>
            <a:r>
              <a:rPr lang="en-US" sz="2400" b="1" dirty="0" smtClean="0"/>
              <a:t/>
            </a:r>
            <a:br>
              <a:rPr lang="en-US" sz="2400" b="1" dirty="0" smtClean="0"/>
            </a:br>
            <a:r>
              <a:rPr lang="en-US" sz="4900" b="1" dirty="0" smtClean="0">
                <a:latin typeface="+mj-lt"/>
              </a:rPr>
              <a:t>The Vision </a:t>
            </a:r>
            <a:r>
              <a:rPr lang="en-US" sz="2400" dirty="0" smtClean="0"/>
              <a:t/>
            </a:r>
            <a:br>
              <a:rPr lang="en-US" sz="2400" dirty="0" smtClean="0"/>
            </a:br>
            <a:r>
              <a:rPr lang="en-US" sz="2400" dirty="0" smtClean="0"/>
              <a:t/>
            </a:r>
            <a:br>
              <a:rPr lang="en-US" sz="2400" dirty="0" smtClean="0"/>
            </a:br>
            <a:endParaRPr lang="en-US" sz="2400" dirty="0" smtClean="0"/>
          </a:p>
        </p:txBody>
      </p:sp>
      <p:sp>
        <p:nvSpPr>
          <p:cNvPr id="7171" name="Subtitle 5"/>
          <p:cNvSpPr>
            <a:spLocks noGrp="1"/>
          </p:cNvSpPr>
          <p:nvPr>
            <p:ph type="subTitle" idx="1"/>
          </p:nvPr>
        </p:nvSpPr>
        <p:spPr>
          <a:xfrm>
            <a:off x="304800" y="1143000"/>
            <a:ext cx="8534400" cy="1524000"/>
          </a:xfrm>
        </p:spPr>
        <p:txBody>
          <a:bodyPr>
            <a:normAutofit lnSpcReduction="10000"/>
          </a:bodyPr>
          <a:lstStyle/>
          <a:p>
            <a:pPr marL="284163" indent="-284163" algn="l" eaLnBrk="1" hangingPunct="1">
              <a:buFont typeface="Wingdings" pitchFamily="2" charset="2"/>
              <a:buChar char="§"/>
            </a:pPr>
            <a:r>
              <a:rPr lang="en-US" sz="2800" dirty="0" smtClean="0">
                <a:solidFill>
                  <a:schemeClr val="tx1"/>
                </a:solidFill>
                <a:latin typeface="+mj-lt"/>
              </a:rPr>
              <a:t>6/7 faculty are convinced of the benefits of learner-</a:t>
            </a:r>
          </a:p>
          <a:p>
            <a:pPr marL="284163" indent="-284163" algn="l" eaLnBrk="1" hangingPunct="1"/>
            <a:r>
              <a:rPr lang="en-US" sz="2800" dirty="0" smtClean="0">
                <a:solidFill>
                  <a:schemeClr val="tx1"/>
                </a:solidFill>
                <a:latin typeface="+mj-lt"/>
              </a:rPr>
              <a:t>    centered teaching &amp; want to use it; the other one just</a:t>
            </a:r>
          </a:p>
          <a:p>
            <a:pPr marL="284163" indent="-284163" algn="l" eaLnBrk="1" hangingPunct="1"/>
            <a:r>
              <a:rPr lang="en-US" sz="2800" dirty="0" smtClean="0">
                <a:solidFill>
                  <a:schemeClr val="tx1"/>
                </a:solidFill>
                <a:latin typeface="+mj-lt"/>
              </a:rPr>
              <a:t>    doesn’t know it yet.</a:t>
            </a:r>
          </a:p>
        </p:txBody>
      </p:sp>
      <p:sp>
        <p:nvSpPr>
          <p:cNvPr id="7" name="Title 4"/>
          <p:cNvSpPr txBox="1">
            <a:spLocks/>
          </p:cNvSpPr>
          <p:nvPr/>
        </p:nvSpPr>
        <p:spPr bwMode="auto">
          <a:xfrm>
            <a:off x="609600" y="2743200"/>
            <a:ext cx="3505200" cy="914400"/>
          </a:xfrm>
          <a:prstGeom prst="rect">
            <a:avLst/>
          </a:prstGeom>
          <a:noFill/>
          <a:ln w="9525">
            <a:noFill/>
            <a:miter lim="800000"/>
            <a:headEnd/>
            <a:tailEnd/>
          </a:ln>
          <a:effectLst/>
        </p:spPr>
        <p:txBody>
          <a:bodyPr anchor="ctr"/>
          <a:lstStyle/>
          <a:p>
            <a:pPr algn="ctr">
              <a:defRPr/>
            </a:pPr>
            <a:r>
              <a:rPr lang="en-US" sz="2400" b="1" kern="0" dirty="0">
                <a:solidFill>
                  <a:schemeClr val="tx2"/>
                </a:solidFill>
                <a:latin typeface="+mj-lt"/>
                <a:ea typeface="+mj-ea"/>
                <a:cs typeface="+mj-cs"/>
              </a:rPr>
              <a:t/>
            </a:r>
            <a:br>
              <a:rPr lang="en-US" sz="2400" b="1" kern="0" dirty="0">
                <a:solidFill>
                  <a:schemeClr val="tx2"/>
                </a:solidFill>
                <a:latin typeface="+mj-lt"/>
                <a:ea typeface="+mj-ea"/>
                <a:cs typeface="+mj-cs"/>
              </a:rPr>
            </a:br>
            <a:r>
              <a:rPr lang="en-US" sz="2400" b="1" kern="0" dirty="0">
                <a:solidFill>
                  <a:schemeClr val="tx2"/>
                </a:solidFill>
                <a:latin typeface="+mj-lt"/>
                <a:ea typeface="+mj-ea"/>
                <a:cs typeface="+mj-cs"/>
              </a:rPr>
              <a:t/>
            </a:r>
            <a:br>
              <a:rPr lang="en-US" sz="2400" b="1" kern="0" dirty="0">
                <a:solidFill>
                  <a:schemeClr val="tx2"/>
                </a:solidFill>
                <a:latin typeface="+mj-lt"/>
                <a:ea typeface="+mj-ea"/>
                <a:cs typeface="+mj-cs"/>
              </a:rPr>
            </a:br>
            <a:r>
              <a:rPr lang="en-US" sz="4000" b="1" kern="0" dirty="0">
                <a:latin typeface="+mj-lt"/>
                <a:ea typeface="+mj-ea"/>
                <a:cs typeface="+mj-cs"/>
              </a:rPr>
              <a:t>The Challenge</a:t>
            </a:r>
            <a:r>
              <a:rPr lang="en-US" sz="4000" kern="0" dirty="0">
                <a:latin typeface="+mj-lt"/>
                <a:ea typeface="+mj-ea"/>
                <a:cs typeface="+mj-cs"/>
              </a:rPr>
              <a:t/>
            </a:r>
            <a:br>
              <a:rPr lang="en-US" sz="4000" kern="0" dirty="0">
                <a:latin typeface="+mj-lt"/>
                <a:ea typeface="+mj-ea"/>
                <a:cs typeface="+mj-cs"/>
              </a:rPr>
            </a:br>
            <a:r>
              <a:rPr lang="en-US" sz="2400" kern="0" dirty="0">
                <a:solidFill>
                  <a:schemeClr val="tx2"/>
                </a:solidFill>
                <a:latin typeface="+mj-lt"/>
                <a:ea typeface="+mj-ea"/>
                <a:cs typeface="+mj-cs"/>
              </a:rPr>
              <a:t/>
            </a:r>
            <a:br>
              <a:rPr lang="en-US" sz="2400" kern="0" dirty="0">
                <a:solidFill>
                  <a:schemeClr val="tx2"/>
                </a:solidFill>
                <a:latin typeface="+mj-lt"/>
                <a:ea typeface="+mj-ea"/>
                <a:cs typeface="+mj-cs"/>
              </a:rPr>
            </a:br>
            <a:endParaRPr lang="en-US" sz="2400" kern="0" dirty="0">
              <a:solidFill>
                <a:schemeClr val="tx2"/>
              </a:solidFill>
              <a:latin typeface="+mj-lt"/>
              <a:ea typeface="+mj-ea"/>
              <a:cs typeface="+mj-cs"/>
            </a:endParaRPr>
          </a:p>
        </p:txBody>
      </p:sp>
      <p:sp>
        <p:nvSpPr>
          <p:cNvPr id="8" name="Subtitle 5"/>
          <p:cNvSpPr txBox="1">
            <a:spLocks/>
          </p:cNvSpPr>
          <p:nvPr/>
        </p:nvSpPr>
        <p:spPr bwMode="auto">
          <a:xfrm>
            <a:off x="457200" y="3886200"/>
            <a:ext cx="8001000" cy="1752600"/>
          </a:xfrm>
          <a:prstGeom prst="rect">
            <a:avLst/>
          </a:prstGeom>
          <a:noFill/>
          <a:ln w="9525">
            <a:noFill/>
            <a:miter lim="800000"/>
            <a:headEnd/>
            <a:tailEnd/>
          </a:ln>
          <a:effectLst/>
        </p:spPr>
        <p:txBody>
          <a:bodyPr/>
          <a:lstStyle/>
          <a:p>
            <a:pPr>
              <a:spcBef>
                <a:spcPct val="20000"/>
              </a:spcBef>
              <a:buFont typeface="Wingdings" pitchFamily="2" charset="2"/>
              <a:buChar char="§"/>
              <a:defRPr/>
            </a:pPr>
            <a:r>
              <a:rPr lang="en-US" sz="2800" kern="0" dirty="0">
                <a:latin typeface="+mn-lt"/>
              </a:rPr>
              <a:t> </a:t>
            </a:r>
            <a:r>
              <a:rPr lang="en-US" sz="2800" kern="0" dirty="0" smtClean="0">
                <a:latin typeface="+mn-lt"/>
              </a:rPr>
              <a:t> Groups </a:t>
            </a:r>
            <a:r>
              <a:rPr lang="en-US" sz="2800" kern="0" dirty="0">
                <a:latin typeface="+mn-lt"/>
              </a:rPr>
              <a:t>of 6 – 8 students work </a:t>
            </a:r>
            <a:r>
              <a:rPr lang="en-US" sz="2800" kern="0" dirty="0" smtClean="0">
                <a:latin typeface="+mn-lt"/>
              </a:rPr>
              <a:t>best</a:t>
            </a:r>
          </a:p>
          <a:p>
            <a:pPr>
              <a:spcBef>
                <a:spcPct val="20000"/>
              </a:spcBef>
              <a:buFont typeface="Wingdings" pitchFamily="2" charset="2"/>
              <a:buChar char="§"/>
              <a:defRPr/>
            </a:pPr>
            <a:r>
              <a:rPr lang="en-US" sz="2800" dirty="0" smtClean="0"/>
              <a:t>  30 </a:t>
            </a:r>
            <a:r>
              <a:rPr lang="en-US" sz="2800" dirty="0"/>
              <a:t>students – too big for the old </a:t>
            </a:r>
            <a:r>
              <a:rPr lang="en-US" sz="2800" dirty="0" smtClean="0"/>
              <a:t>approach</a:t>
            </a:r>
          </a:p>
          <a:p>
            <a:pPr>
              <a:spcBef>
                <a:spcPct val="20000"/>
              </a:spcBef>
              <a:buFont typeface="Wingdings" pitchFamily="2" charset="2"/>
              <a:buChar char="§"/>
              <a:defRPr/>
            </a:pPr>
            <a:r>
              <a:rPr lang="en-US" sz="2800" dirty="0" smtClean="0"/>
              <a:t>  Limited </a:t>
            </a:r>
            <a:r>
              <a:rPr lang="en-US" sz="2800" dirty="0"/>
              <a:t>faculty to facilitate more groups</a:t>
            </a:r>
          </a:p>
          <a:p>
            <a:pPr>
              <a:spcBef>
                <a:spcPct val="20000"/>
              </a:spcBef>
              <a:buFont typeface="Arial" pitchFamily="34" charset="0"/>
              <a:buChar char="•"/>
              <a:defRPr/>
            </a:pPr>
            <a:endParaRPr lang="en-US" sz="2400" kern="0" dirty="0">
              <a:latin typeface="+mn-lt"/>
            </a:endParaRPr>
          </a:p>
        </p:txBody>
      </p:sp>
      <p:pic>
        <p:nvPicPr>
          <p:cNvPr id="7174" name="Picture 6" descr="C:\Users\pshaughnessy\AppData\Local\Microsoft\Windows\Temporary Internet Files\Content.IE5\F7O9BLEJ\MP900407401[1].jpg"/>
          <p:cNvPicPr>
            <a:picLocks noChangeAspect="1" noChangeArrowheads="1"/>
          </p:cNvPicPr>
          <p:nvPr/>
        </p:nvPicPr>
        <p:blipFill>
          <a:blip r:embed="rId3" cstate="print"/>
          <a:srcRect/>
          <a:stretch>
            <a:fillRect/>
          </a:stretch>
        </p:blipFill>
        <p:spPr bwMode="auto">
          <a:xfrm>
            <a:off x="7162800" y="2895600"/>
            <a:ext cx="1831975" cy="2287588"/>
          </a:xfrm>
          <a:prstGeom prst="rect">
            <a:avLst/>
          </a:prstGeom>
          <a:noFill/>
          <a:ln w="9525">
            <a:noFill/>
            <a:miter lim="800000"/>
            <a:headEnd/>
            <a:tailEnd/>
          </a:ln>
        </p:spPr>
      </p:pic>
      <p:pic>
        <p:nvPicPr>
          <p:cNvPr id="27650" name="Picture 2" descr="http://www.honeysmoke.com/wp-content/uploads/2009/12/2232146227_9d317437fc_o.jpg"/>
          <p:cNvPicPr>
            <a:picLocks noChangeAspect="1" noChangeArrowheads="1"/>
          </p:cNvPicPr>
          <p:nvPr/>
        </p:nvPicPr>
        <p:blipFill>
          <a:blip r:embed="rId4" cstate="print"/>
          <a:srcRect/>
          <a:stretch>
            <a:fillRect/>
          </a:stretch>
        </p:blipFill>
        <p:spPr bwMode="auto">
          <a:xfrm>
            <a:off x="3657600" y="2057400"/>
            <a:ext cx="1066800" cy="838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2895600" y="381000"/>
            <a:ext cx="3657600" cy="1470025"/>
          </a:xfrm>
        </p:spPr>
        <p:txBody>
          <a:bodyPr>
            <a:normAutofit/>
          </a:bodyPr>
          <a:lstStyle/>
          <a:p>
            <a:pPr eaLnBrk="1" hangingPunct="1"/>
            <a:r>
              <a:rPr lang="en-US" sz="4800" b="1" dirty="0" smtClean="0">
                <a:latin typeface="+mj-lt"/>
              </a:rPr>
              <a:t>The Plan</a:t>
            </a:r>
          </a:p>
        </p:txBody>
      </p:sp>
      <p:sp>
        <p:nvSpPr>
          <p:cNvPr id="8195" name="Subtitle 2"/>
          <p:cNvSpPr>
            <a:spLocks noGrp="1"/>
          </p:cNvSpPr>
          <p:nvPr>
            <p:ph type="subTitle" idx="1"/>
          </p:nvPr>
        </p:nvSpPr>
        <p:spPr>
          <a:xfrm>
            <a:off x="304800" y="1905000"/>
            <a:ext cx="8686800" cy="4114800"/>
          </a:xfrm>
        </p:spPr>
        <p:txBody>
          <a:bodyPr>
            <a:normAutofit/>
          </a:bodyPr>
          <a:lstStyle/>
          <a:p>
            <a:pPr eaLnBrk="1" hangingPunct="1"/>
            <a:r>
              <a:rPr lang="en-US" b="1" dirty="0" smtClean="0">
                <a:solidFill>
                  <a:schemeClr val="tx1"/>
                </a:solidFill>
                <a:latin typeface="+mj-lt"/>
              </a:rPr>
              <a:t>Stages</a:t>
            </a:r>
          </a:p>
          <a:p>
            <a:pPr marL="457200" indent="-457200" algn="l" eaLnBrk="1" hangingPunct="1"/>
            <a:r>
              <a:rPr lang="en-US" sz="2400" dirty="0" smtClean="0">
                <a:solidFill>
                  <a:schemeClr val="tx1"/>
                </a:solidFill>
                <a:latin typeface="+mj-lt"/>
              </a:rPr>
              <a:t>1. Invite recent graduates (because they would be more familiar</a:t>
            </a:r>
          </a:p>
          <a:p>
            <a:pPr marL="457200" indent="-457200" algn="l" eaLnBrk="1" hangingPunct="1"/>
            <a:r>
              <a:rPr lang="en-US" sz="2400" dirty="0" smtClean="0">
                <a:solidFill>
                  <a:schemeClr val="tx1"/>
                </a:solidFill>
                <a:latin typeface="+mj-lt"/>
              </a:rPr>
              <a:t>    with the format than untrained contract faculty) to be facilitators</a:t>
            </a:r>
          </a:p>
          <a:p>
            <a:pPr algn="l" eaLnBrk="1" hangingPunct="1"/>
            <a:r>
              <a:rPr lang="en-US" sz="2400" dirty="0" smtClean="0">
                <a:solidFill>
                  <a:schemeClr val="tx1"/>
                </a:solidFill>
                <a:latin typeface="+mj-lt"/>
              </a:rPr>
              <a:t>2. Development and implement orientation and mentoring</a:t>
            </a:r>
          </a:p>
          <a:p>
            <a:pPr algn="l" eaLnBrk="1" hangingPunct="1"/>
            <a:r>
              <a:rPr lang="en-US" sz="2400" dirty="0" smtClean="0">
                <a:solidFill>
                  <a:schemeClr val="tx1"/>
                </a:solidFill>
                <a:latin typeface="+mj-lt"/>
              </a:rPr>
              <a:t>3. Pay them</a:t>
            </a:r>
          </a:p>
          <a:p>
            <a:pPr algn="l" eaLnBrk="1" hangingPunct="1"/>
            <a:r>
              <a:rPr lang="en-US" sz="2400" dirty="0" smtClean="0">
                <a:solidFill>
                  <a:schemeClr val="tx1"/>
                </a:solidFill>
                <a:latin typeface="+mj-lt"/>
              </a:rPr>
              <a:t>4. Ensure consistency across courses by developing 	and  </a:t>
            </a:r>
          </a:p>
          <a:p>
            <a:pPr algn="l" eaLnBrk="1" hangingPunct="1"/>
            <a:r>
              <a:rPr lang="en-US" sz="2400" dirty="0" smtClean="0">
                <a:solidFill>
                  <a:schemeClr val="tx1"/>
                </a:solidFill>
                <a:latin typeface="+mj-lt"/>
              </a:rPr>
              <a:t>     implementing a structured format</a:t>
            </a:r>
          </a:p>
          <a:p>
            <a:pPr algn="l" eaLnBrk="1" hangingPunct="1"/>
            <a:r>
              <a:rPr lang="en-US" sz="2400" dirty="0" smtClean="0">
                <a:solidFill>
                  <a:schemeClr val="tx1"/>
                </a:solidFill>
                <a:latin typeface="+mj-lt"/>
              </a:rPr>
              <a:t>5. Assess the plan at mid-term and at end-of-quarter</a:t>
            </a:r>
          </a:p>
          <a:p>
            <a:pPr eaLnBrk="1" hangingPunct="1"/>
            <a:endParaRPr lang="en-US" sz="2000" dirty="0" smtClean="0"/>
          </a:p>
        </p:txBody>
      </p:sp>
      <p:pic>
        <p:nvPicPr>
          <p:cNvPr id="8196" name="Picture 4" descr="C:\Users\pshaughnessy\AppData\Local\Microsoft\Windows\Temporary Internet Files\Content.IE5\Q7R3RNL7\MP900398793[1].jpg"/>
          <p:cNvPicPr>
            <a:picLocks noChangeAspect="1" noChangeArrowheads="1"/>
          </p:cNvPicPr>
          <p:nvPr/>
        </p:nvPicPr>
        <p:blipFill>
          <a:blip r:embed="rId3" cstate="print"/>
          <a:srcRect/>
          <a:stretch>
            <a:fillRect/>
          </a:stretch>
        </p:blipFill>
        <p:spPr bwMode="auto">
          <a:xfrm>
            <a:off x="0" y="0"/>
            <a:ext cx="2895600" cy="2362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381000"/>
            <a:ext cx="7772400" cy="1470025"/>
          </a:xfrm>
        </p:spPr>
        <p:txBody>
          <a:bodyPr>
            <a:normAutofit/>
          </a:bodyPr>
          <a:lstStyle/>
          <a:p>
            <a:pPr eaLnBrk="1" hangingPunct="1"/>
            <a:r>
              <a:rPr lang="en-US" sz="3600" b="1" dirty="0" smtClean="0">
                <a:latin typeface="+mj-lt"/>
              </a:rPr>
              <a:t>Consistency Across Courses</a:t>
            </a:r>
            <a:br>
              <a:rPr lang="en-US" sz="3600" b="1" dirty="0" smtClean="0">
                <a:latin typeface="+mj-lt"/>
              </a:rPr>
            </a:br>
            <a:r>
              <a:rPr lang="en-US" sz="3600" b="1" dirty="0" smtClean="0">
                <a:latin typeface="+mj-lt"/>
              </a:rPr>
              <a:t>(Structure &amp; Process)</a:t>
            </a:r>
          </a:p>
        </p:txBody>
      </p:sp>
      <p:sp>
        <p:nvSpPr>
          <p:cNvPr id="3" name="Subtitle 2"/>
          <p:cNvSpPr>
            <a:spLocks noGrp="1"/>
          </p:cNvSpPr>
          <p:nvPr>
            <p:ph type="subTitle" idx="1"/>
          </p:nvPr>
        </p:nvSpPr>
        <p:spPr>
          <a:xfrm>
            <a:off x="457200" y="2286000"/>
            <a:ext cx="8077200" cy="3505200"/>
          </a:xfrm>
        </p:spPr>
        <p:txBody>
          <a:bodyPr>
            <a:normAutofit/>
          </a:bodyPr>
          <a:lstStyle/>
          <a:p>
            <a:pPr algn="l" eaLnBrk="1" hangingPunct="1">
              <a:buFont typeface="Wingdings" pitchFamily="2" charset="2"/>
              <a:buChar char="§"/>
              <a:defRPr/>
            </a:pPr>
            <a:r>
              <a:rPr lang="en-US" dirty="0" smtClean="0">
                <a:solidFill>
                  <a:schemeClr val="tx1"/>
                </a:solidFill>
                <a:latin typeface="+mj-lt"/>
              </a:rPr>
              <a:t>Syllabus – </a:t>
            </a:r>
            <a:r>
              <a:rPr lang="en-US" sz="2800" dirty="0" smtClean="0">
                <a:solidFill>
                  <a:schemeClr val="tx1"/>
                </a:solidFill>
                <a:latin typeface="+mj-lt"/>
              </a:rPr>
              <a:t>Explains the Process</a:t>
            </a:r>
          </a:p>
          <a:p>
            <a:pPr lvl="1" algn="l" eaLnBrk="1" hangingPunct="1">
              <a:buFont typeface="Wingdings" pitchFamily="2" charset="2"/>
              <a:buChar char="§"/>
              <a:defRPr/>
            </a:pPr>
            <a:r>
              <a:rPr lang="en-US" dirty="0" smtClean="0">
                <a:solidFill>
                  <a:schemeClr val="tx1"/>
                </a:solidFill>
                <a:latin typeface="+mj-lt"/>
              </a:rPr>
              <a:t>Two-week cycles</a:t>
            </a:r>
          </a:p>
          <a:p>
            <a:pPr lvl="1" algn="l" eaLnBrk="1" hangingPunct="1">
              <a:buFont typeface="Wingdings" pitchFamily="2" charset="2"/>
              <a:buChar char="§"/>
              <a:defRPr/>
            </a:pPr>
            <a:r>
              <a:rPr lang="en-US" dirty="0" smtClean="0">
                <a:solidFill>
                  <a:schemeClr val="tx1"/>
                </a:solidFill>
                <a:latin typeface="+mj-lt"/>
              </a:rPr>
              <a:t>Roles</a:t>
            </a:r>
            <a:endParaRPr lang="en-US" dirty="0" smtClean="0">
              <a:solidFill>
                <a:schemeClr val="tx1"/>
              </a:solidFill>
              <a:latin typeface="+mj-lt"/>
              <a:ea typeface="+mn-ea"/>
              <a:cs typeface="+mn-cs"/>
            </a:endParaRPr>
          </a:p>
          <a:p>
            <a:pPr algn="l" eaLnBrk="1" hangingPunct="1">
              <a:buFont typeface="Wingdings" pitchFamily="2" charset="2"/>
              <a:buChar char="§"/>
              <a:defRPr/>
            </a:pPr>
            <a:r>
              <a:rPr lang="en-US" dirty="0" smtClean="0">
                <a:solidFill>
                  <a:schemeClr val="tx1"/>
                </a:solidFill>
                <a:latin typeface="+mj-lt"/>
              </a:rPr>
              <a:t>Groups</a:t>
            </a:r>
          </a:p>
          <a:p>
            <a:pPr algn="l" eaLnBrk="1" hangingPunct="1">
              <a:buFont typeface="Wingdings" pitchFamily="2" charset="2"/>
              <a:buChar char="§"/>
              <a:defRPr/>
            </a:pPr>
            <a:r>
              <a:rPr lang="en-US" dirty="0" smtClean="0">
                <a:solidFill>
                  <a:schemeClr val="tx1"/>
                </a:solidFill>
                <a:latin typeface="+mj-lt"/>
              </a:rPr>
              <a:t>Format Guides</a:t>
            </a:r>
          </a:p>
          <a:p>
            <a:pPr algn="l" eaLnBrk="1" hangingPunct="1">
              <a:buFont typeface="Wingdings" pitchFamily="2" charset="2"/>
              <a:buChar char="§"/>
              <a:defRPr/>
            </a:pPr>
            <a:r>
              <a:rPr lang="en-US" dirty="0" smtClean="0">
                <a:solidFill>
                  <a:schemeClr val="tx1"/>
                </a:solidFill>
                <a:latin typeface="+mj-lt"/>
              </a:rPr>
              <a:t>Assessment of Students</a:t>
            </a:r>
          </a:p>
          <a:p>
            <a:pPr algn="l" eaLnBrk="1" hangingPunct="1">
              <a:defRPr/>
            </a:pPr>
            <a:endParaRPr lang="en-US" sz="2400" dirty="0" smtClean="0"/>
          </a:p>
          <a:p>
            <a:pPr algn="l" eaLnBrk="1" hangingPunct="1">
              <a:defRPr/>
            </a:pPr>
            <a:endParaRPr lang="en-US" sz="2400" dirty="0" smtClean="0"/>
          </a:p>
        </p:txBody>
      </p:sp>
      <p:pic>
        <p:nvPicPr>
          <p:cNvPr id="9220" name="Picture 2" descr="C:\Users\pshaughnessy\AppData\Local\Microsoft\Windows\Temporary Internet Files\Content.IE5\NH6QUXBO\MC900057540[1].wmf"/>
          <p:cNvPicPr>
            <a:picLocks noChangeAspect="1" noChangeArrowheads="1"/>
          </p:cNvPicPr>
          <p:nvPr/>
        </p:nvPicPr>
        <p:blipFill>
          <a:blip r:embed="rId3" cstate="print"/>
          <a:srcRect/>
          <a:stretch>
            <a:fillRect/>
          </a:stretch>
        </p:blipFill>
        <p:spPr bwMode="auto">
          <a:xfrm>
            <a:off x="6019800" y="2667000"/>
            <a:ext cx="2427288" cy="2133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idx="4294967295"/>
          </p:nvPr>
        </p:nvSpPr>
        <p:spPr>
          <a:xfrm>
            <a:off x="533400" y="381000"/>
            <a:ext cx="4648200" cy="762000"/>
          </a:xfrm>
        </p:spPr>
        <p:txBody>
          <a:bodyPr>
            <a:normAutofit fontScale="90000"/>
          </a:bodyPr>
          <a:lstStyle/>
          <a:p>
            <a:pPr eaLnBrk="1" hangingPunct="1"/>
            <a:r>
              <a:rPr lang="en-US" sz="2400" b="1" dirty="0" smtClean="0"/>
              <a:t/>
            </a:r>
            <a:br>
              <a:rPr lang="en-US" sz="2400" b="1" dirty="0" smtClean="0"/>
            </a:br>
            <a:r>
              <a:rPr lang="en-US" sz="3600" b="1" dirty="0" smtClean="0">
                <a:latin typeface="+mj-lt"/>
              </a:rPr>
              <a:t>Assessment of Students</a:t>
            </a:r>
            <a:endParaRPr lang="en-US" sz="3100" b="1" dirty="0" smtClean="0">
              <a:latin typeface="+mj-lt"/>
            </a:endParaRPr>
          </a:p>
        </p:txBody>
      </p:sp>
      <p:sp>
        <p:nvSpPr>
          <p:cNvPr id="3" name="Subtitle 2"/>
          <p:cNvSpPr>
            <a:spLocks noGrp="1"/>
          </p:cNvSpPr>
          <p:nvPr>
            <p:ph type="subTitle" idx="4294967295"/>
          </p:nvPr>
        </p:nvSpPr>
        <p:spPr>
          <a:xfrm>
            <a:off x="457200" y="1447800"/>
            <a:ext cx="5410200" cy="4343400"/>
          </a:xfrm>
        </p:spPr>
        <p:txBody>
          <a:bodyPr>
            <a:normAutofit/>
          </a:bodyPr>
          <a:lstStyle/>
          <a:p>
            <a:pPr marL="457200" indent="-457200" algn="l">
              <a:buFontTx/>
              <a:buAutoNum type="arabicPeriod"/>
              <a:defRPr/>
            </a:pPr>
            <a:r>
              <a:rPr lang="en-US" sz="2800" dirty="0" smtClean="0">
                <a:solidFill>
                  <a:schemeClr val="tx1"/>
                </a:solidFill>
                <a:latin typeface="+mn-lt"/>
              </a:rPr>
              <a:t>Standard of Excellence-Group Discussion Participation Rubric</a:t>
            </a:r>
            <a:r>
              <a:rPr lang="en-US" sz="2800" dirty="0" smtClean="0"/>
              <a:t> </a:t>
            </a:r>
          </a:p>
          <a:p>
            <a:pPr marL="457200" indent="-457200" algn="l">
              <a:buFontTx/>
              <a:buAutoNum type="arabicPeriod"/>
              <a:defRPr/>
            </a:pPr>
            <a:r>
              <a:rPr lang="en-US" sz="2800" dirty="0" smtClean="0">
                <a:solidFill>
                  <a:schemeClr val="tx1"/>
                </a:solidFill>
                <a:latin typeface="+mn-lt"/>
              </a:rPr>
              <a:t>Standard of Excellence-Weekly Handouts Rubric</a:t>
            </a:r>
          </a:p>
          <a:p>
            <a:pPr marL="457200" indent="-457200" algn="l">
              <a:buFontTx/>
              <a:buAutoNum type="arabicPeriod"/>
              <a:defRPr/>
            </a:pPr>
            <a:r>
              <a:rPr lang="en-US" sz="2800" dirty="0" smtClean="0">
                <a:solidFill>
                  <a:schemeClr val="tx1"/>
                </a:solidFill>
                <a:latin typeface="+mj-lt"/>
              </a:rPr>
              <a:t>Independent Learning Activities (ILA)</a:t>
            </a:r>
          </a:p>
          <a:p>
            <a:pPr marL="857250" lvl="1" indent="-457200">
              <a:defRPr/>
            </a:pPr>
            <a:r>
              <a:rPr lang="en-US" sz="2400" dirty="0" smtClean="0"/>
              <a:t>Rubric Specific to each ILA</a:t>
            </a:r>
            <a:endParaRPr lang="en-US" sz="2800" dirty="0" smtClean="0">
              <a:solidFill>
                <a:schemeClr val="tx1"/>
              </a:solidFill>
              <a:latin typeface="+mj-lt"/>
            </a:endParaRPr>
          </a:p>
          <a:p>
            <a:pPr marL="457200" indent="-457200" algn="l">
              <a:buNone/>
              <a:defRPr/>
            </a:pPr>
            <a:r>
              <a:rPr lang="en-US" sz="2800" dirty="0" smtClean="0">
                <a:latin typeface="+mj-lt"/>
              </a:rPr>
              <a:t>4.  Final Examination</a:t>
            </a:r>
            <a:endParaRPr lang="en-US" sz="2800" dirty="0" smtClean="0">
              <a:solidFill>
                <a:schemeClr val="tx1"/>
              </a:solidFill>
              <a:latin typeface="+mj-lt"/>
            </a:endParaRPr>
          </a:p>
          <a:p>
            <a:pPr algn="l" eaLnBrk="1" hangingPunct="1">
              <a:defRPr/>
            </a:pPr>
            <a:endParaRPr lang="en-US" sz="2000" dirty="0" smtClean="0">
              <a:solidFill>
                <a:schemeClr val="tx1"/>
              </a:solidFill>
              <a:latin typeface="+mj-lt"/>
            </a:endParaRPr>
          </a:p>
        </p:txBody>
      </p:sp>
      <p:sp>
        <p:nvSpPr>
          <p:cNvPr id="8194" name="AutoShape 2" descr="data:image/jpeg;base64,/9j/4AAQSkZJRgABAQAAAQABAAD/2wCEAAkGBxMHEhUUEhMWFhQXGR4bGBgXGRweHhggGxoeHhwgGRsiHiggHR8mIh8eIjYiKCsrMy8uGyA6ODQuNyotLisBCgoKBQUFDgUFDisZExkrKysrKysrKysrKysrKysrKysrKysrKysrKysrKysrKysrKysrKysrKysrKysrKysrK//AABEIANMA7wMBIgACEQEDEQH/xAAcAAEAAgMBAQEAAAAAAAAAAAAABgcEBQgDAgH/xABJEAABAwIFAgQDBQUDCAoDAAABAgMRAAQFBhIhMQdBEyJRYTJxgQgUQmKRFSNScoIWQ6EXMzVzg5KywyREU2N0lLPBwtI0VFX/xAAUAQEAAAAAAAAAAAAAAAAAAAAA/8QAFBEBAAAAAAAAAAAAAAAAAAAAAP/aAAwDAQACEQMRAD8AvGlKUClKUClKUClKUClKUClKUClKUClKUClK8L68bw9CnHVpQhIlSlGAAPeg96ExVaOZ8vc1HRgtqSiYN3cgpaHbyDlX+JH8O9fp6XPYoP8Ap+LXjuoK1IbUEIlR3gEKGmNtMD6Dagk2Y892GXArx7hGsf3aDqWT6aRx9YqI3efcVx0xheGOBBiHrkaQZOxSCUpiAd5PI47yjL/TzDcvq1M2yde8LclahIgwVTG3p6n1qVUFH41kfMN02u5cxAqfSJDLK1J1AQYGkIQFc7RvHO9S/pPnpzMyV212govLcDxJGkuCY1FOxSoHZQiJIjmBYNVv1Qt1YA/bYwylRNuoN3CU/jZWSNxwYJ2nupPpQWRSvK2fTdIStBCkKAUkjuCJB/SvWgUpSgUpSgUpSgUpSgUpSgUpSgUpSgUpSgUpWBjOM2+Bt+JcuoaRMalmJMEwO5MA7Cgz6VWF11SdxpSmsGsnLpYG7q/I2gkwkkGJB35Ujj5x8YjlbMGOJl3EmmNQ3aYSUhHGwWBqPEzJ5MbUErzrnq0yciX1lTh+FpEFauPokbzJI9pO1QTC8AveqS03OJ6mLAQpi2QqNe0aj+KD/EdyFeWAZrc5U6OWeDq8S5JvHpJ1OCET6+HJk/zE+u20WTQeVrbIs0JbbSEISAEpSICQOAB2FetKUClKUCsTFsPRirLrDglDqFIV8lCDFZdKCrejGIuYYq5wi5jxbRRLZn4kKMmPaSFD2cHpVpVVXWDLjtmtvGLI6bi2gugfjQPxHcbAEpUO6T7VO8n5jazVat3DR2VspO0oUPiSd9vX5EHvQbqlKUClKUFPdYeqDuAO/c7IhLw0qcdhKtMiQlKSCJIgknsRG52ppOc8QS54n3241+viq9I4mOK8s4PG4v7tRVql92DMyNZjf0iK09BdvTPrIvWi2xNYKDsi5OxSewe7FPbXyO87kXqDNcO11F0RzGrHsNSlwkuW58Ikn4gACg+vwkJ3/hoLBpSlApSlApSqu6wdSRl5r7vaOA3Tg8yk7+Cgg7zOyz2HYSdtpCX4rnrDsJ1B28ZCk6gUpWFqBTsQUpkgg7RzUeY6z4U88GvEcCSQA6pshvcDnfWBO0lI49N652Zy7e37a7hNs+ttI1rc0KIiRJ1R5uZ2naTwCa19gyLh1tBmFLSkxzBIG1Be2cOtWpXgYU2XXCY8VSCQf9Wj4lH3Pvsea+un2Q7rHHlXuOILpKR4TT5JIJMkqb+FAgRoI78CKsLKuSrLKiQLZkBcQXVQpxXrK42mJgQPapFQeVtbotUhDaUoQkQEpAAHyA2FetaPOuKu4LZPPMISt1CdQSqYMc7DcwN6h1j1osC2z4via1pT4hSiUtqPIUZ9fnQTzHsYbwJlTzoWUp7ISVH9BXzieOsYSwH7hwNNkA+fnfgR3PtVb3GZL7MmJO2CHWmWPDLjakA6nkFPlhU+87DtUNaF3j1kwkoVdOYbcqD7KpKnEqVKSRyqIUn5UF8ZdzFbZkbLlq4HEAwTBEH3mtrUDyBiF7iby1qs0WdkE+Roo0rUsxKto2+npU8oFKUoFKcVBM2dWMPy4SjWX3RIKGYVpI/jXOkb7GJI9KCdKSFCCJB5Bqoun4RlHG7zDW1fuHUhxlOrVoUEhRSeSDpKh5iCQhPMio6cfx7qarTaJNtbSfOgqQj+t74l+kIHzFeOOZCe6Z/dsSS8X1NPpL4CYACj2JJMHdBJ7qHFB0NSsfD71GJNNutnU24kLSfUKEisigUpSg5H6qYeMLxa8bHHia9pP+dSHO/81RSrv+0Zlxals3raCUBPhvKHCIVLZO+wOpQmIkCTJFUhQKlfT/MGIYU8WMNUPFuCkaSlB1FGrTuvYfEruKilSzpT/pez/wBb/wDE0E2xHNGacNMONOcx5bdtYkehQkgj3q5ckXj9/Y27l0CH1IlzUnSZk8pgR+lbyvw70ENx/qhhmBOFpx/U4CQoNpK9BBghRGwMg7ciN+1V7c9ab3HFlnDbHznZJMuKiY1FIASnlPMgd5qJ5JygjMWMXFreKWfDLqllCt1qQ4AZURMGSZ2NdKYPhTOCMpYt2w20j4UifmZJ3JPqdzQVazkHGM0kKxTEFNN8llkiZhMAhMNyD382425mpfl3plhuAEKRbhxwGfEeOszvBAPlHPYDgelTClB8rbCwUkApIggjYg9iPSo6MhYYFahYsBUzIQBBmdqklKCk73MuJ5jxR7DhdIsg2VwpKZKgk7bn1BBrCwHNOKs22Jtpf8ZdoQUvEBWwUQsDsfKJHMVn9ZMlvYhf29xbtLWHAEOhvYjSeZ7Skx/TW8yh0vcy1clTd4s2agdbBG6yREL7ECeRvtQRPM2aW7pzDMQDwKXElq4a1cT5VEp7cnt6Vi4VgF+y1fYZb2SXGnHZD6yEhIMQRPxbRxVtYL08w7BVqW1bJ1KM+aVR7JBmBUpAigguFdOUWblg+XVB20ZDZ0xDkD8XtuRUssMGYw5bjjTSULdMuKA3Wfc1n0oFKx7+9bw5tTjziW20iVKWQAPmTVTZt66MWRKLBrxyOXVylH9KfiV89vrQW+44GgVKIAAkkmAB7mqyzb1qssHJRag3Tm4JSdLY/rg6v6QR71BcHy3ivVsfeLq6CLbUdPBAIkEIZSREcSog78mSatfKPTPD8rELbbLjwMh16FKHppEBKSPUAH3oKy+44/1OXLpVa2p3gy2j2hHxuHvJ225Gwqd5T6PWGAwt1Jundt3QNIIG+lvjnfzao9fWxKUH4kaeKwMfwpGOWz1uuQl1CkEjkSNiPcHf6VlXd03ZJK3VpQgRKlqCQJMCSdudqrDNfW21w0+HZoN05JGqSlsHtBgle8bAAEfioHQvF1spucNfWC9aOKCRI2QFaVBPqlK53/OO0VatczKxbE8Ivm8au7YtIW4ELGjRqSUwU6SdUlCSQo9wPYV0sy6H0hSSClQBBBkEHcEHvQfdKUoPG7tkXqFNuJCkLSUqSeCCII/SqCz90WesS4/h/wC9Z3V4G/iIHMI/7QcgD4uB5jvXQdKDjn+xuJf/AM+8/wDLu/8A1q2Oj/S+5wm6F3fNhHhpPhIKgo6zKZIEjYSR/MD22tHM2cLLK8fenwhSgSlMFSlAegAPy3io2jrLhKyB4yxJiS0uB89uKCwaVCrzqvhNqnV97C9pCUIWSd4407H2MVXOaevDlwkosGPDn+8egqiPwoB0gz3JV8vQM7HB/ZzNbDoWkIuQnWNcfGgtkLE/xBKwCACYjcTV21xW5e3GK3BeK3HLhStesSVyneRG40gTtwB2irPzD1suvvCDalAYCGitKkA6lFIU4N9wASURP4ZB3oOhaV527ofSlQ4UARPuJr0oFKUoFKUoFKj+Zc6WOWP/AMm4SlcSEDzLP9Ikj5mBVN5r633V9IsGvAaBguLAUsyDp9UIOxMbny87GQvDHcxWuX0hV0+20DwFHdUc6U8n6Cqnx7rU9iDng4TaqcVJ860KWpQ4lDSTI33k/UemLk3pOvNKW77ErtTqXUhYShRUpQO4C3D8McFIG3qIq4cBy5a5eSU2rDbUxqKR5lRxqV8So35Pc+tBUOE9MsVzUouYtduNtqPmaC9SlQeyR+6QO45+VWLY9NsNsGHWG7ZMOoKFLV5lwfRR3EGDtG4B7VLqUFFdGsQdyniVxhNwfiUrR6a0AmUn0WgTv6J4PN61RXX20/Y93aYgw6lD+wKQQFS2dSFxyocpJPokV+Yr1jvMwkW+FWqg4pIlZGtY2GrSkSlIB21KnbsCdgufGcat8Cb8S5eQ0jgFagJPMJHKj7D0qqMzdbvGV4OFMKecVsHFpO5/7toeZX1jccEViYb0fvcxOB/F7tUncoSrWsSZKdR8iB7JkenFWvl7KdnlsRa27bZiCuJWR7rPmI24mgqBjp3jGe3A9ilwWWz5ggmSnkAIZHlRt677iZMxZ+VunmH5XhTDIU4P71zzr4iQSIST+UDmpVX4tQQCSYA3JPb50GqzXgaMyWj1suIcSQCfwq5Sr6Kg1AuiePLaQ5hd0FJubUq0hXdE8CdzpJ27aVJjatnm7q5YZfBS2v7y9/A0QUj+Zz4R8hJ9qq5h/F8z3hxli00eAEkBsFPioSd0pJ3eUUkgneQIH4U0HSNKiWQs/W2c2x4Z0PgDxGVHdJ3+E/jTsdx7SBUtoFYGPYh+yLZ9/Tq8FpbmmY1aEFUTBiYiYrPrCxqwGK27zBJAdaW2SOQFpKZGx9fSg43xrFXcbeW+8srcWokkmYkzA9EjgAbAVg17XtqqycW2sQtCilQ3EFJg7HfkV40CrC6edK3s4oD5eQ1b6ikkeZZKYkaBsmZ/EQdpggia9q4/s5Y6WLh6zUfI4jxEey0QFQI/EkzM/gHrQWzlLIVjlRMMNAuFOlbrnmWsHkE8AGBsABtVDYbgtrlnMAtrsEsNvDQSQACoBTJc5lO6ZEj1OwIrqCufftJWHhXVs9p/zjSkzPJbVPHaAsfrQX3aXjd6CppxCwDBKFBQB5iQedx+te9ci4/lu9yC9buKUErWA4y60okSIkbgGRIkERv3rqnL1y5dWlu4+NLq2W1OAjTpUUArBSfhgzt2oNjSq9zV1fw/AZQ2o3LsHZkgoBkbKc49eNXG/aaizN1GxPMS2wtw2du8QE6QpKdJMFSnI1LAneNtuKC7819ScPyuSh13W6J/dNDUoEdlH4U77QSDv84rJzPWNdQnPDw1ksM/CpSYMTG63lAaSBvCYO552qV5P6LWWEw5dK+9uTIBENj08knV/USD6etnsspYSEoSEpHASAAPkBQVDlXog22ou4m8bhaty2gqCZO5K3J1rn+nvzO04zLkm2xPD3bNlltpKgVNhCQkJcG6Vbe+x9iRUpr8Jigpz7P2PLbD+GvgpcYUpaAeR5ocRHsrf+pXpVyVzfn/ABtrLWOi9sHm3SYU6hBkat0uIUoAp8wE7SQSdpAnZnHsf6kahatm2tifiTKAQYABdPmXG5Oj13HAoLUzX1AsMrA+M8FODhpvzLJ9CBsnjlRFVbf9SMXzwfCwq1W0iYUtEKV8lOqAQ369j7xMyTKnRC0w4BV6o3LkzpEpbHtA8yvmT9KtG0tUWSEttIShCRCUpAAA9ABsKCm8D6F+MFOYhdKW6qTDe4CiDJWtXmWdRnaODuZ2xOh2Kqy3e3OF3MJUpZKBG3iIEKAMTCkgETt5PU73rVI9d8EXg9xb4rbHSsKSlwjnWndtR9ZAKTPYJG44C7q+HXEsgqUQlIEkkwABySewqpMZ67WrLSfurK3X1IBhQ0IQojcHcqVB7DYxsrvUdZy3jnU9SXLxw29qdwlQKUx20M8qPcKV278Cgmma+tFjhCVJtj96dGwCZS2Pm4RuP5QZ9RyIQiwx3qqZdUbeyVCgD5W42jSj43Z+KTI9xsKs7KnTDD8tgENB50cuvAKM/lT8KfoJ9zU1oIBlXpHh2AhKlt/eXkx53fhn8rc6QJ4nUR61PgIrGxLEmcKbLj7qGmxypagB/j39qqjMvXFpGpvDmFPufhcWCEdySEDzqgeunv6bhKs0dP7G5V95QRZ3KVak3DRCIWVbFaSQlUqO8wTMTWf06zGvMtpreSEvtOKZfSngLbiY7bgg7EjfmqrtMg4x1BX42JvKYa5ShY3HshkQEbd1QfnvUryhhSenuKrs0km1vG/EYUsplK2p1oJgE+UzPpHO5AWjSlKCh+vWREWg/aFunTqXFwkcSrhwDsSdlepIMbqNUpXYXUNsOYXfAgEfd3TuJ3CCQfmCAfpXHtArc5NxY4FfW1wDAbcSVH8pML7HlJI4rTUoO4gZqjvtNf8AUP8Ab/8AJqxMiZ4tMysNBNwg3AQkONq8qtekaoSYkT3TIqtPtL3IU7ZNwZSh1RPaFlAEe/kP6igz3Os1vYWls0hpV1chhvWSAlAc0DUJiSZ5gR6H01LWC491MVquVqtbafhUFNpg86GviXttKj3Pm5pkcMdPsW+7XbTZQ8EKt7laZWnxB5YMbAmUEwIIO8V0BQQLKPSbD8uELKTcOgyFvAEJ9NKI0iPUyZ3kbR59aMqf2gw9Sm0jxraXEQNykD94kbd0iYHJSmrBrExLEWcMQVvuIbR3K1AD/Hmgg3RHNP8AaGwDayC9bQ2rfcoj92o/QFPzSasB95NukqWoJSNypRAAHuTsK5ZZzYjJuJ3FxhZS4wsLCErSpKYXuBp2MJUBHsPc1LbHI2MdQ1JexJ9TLB3CVcxz5GRATO26oOwMGBQS3NXWuywkqRbBVy4O6YDU/wA/J+gI96h7dlmDqaklxf3a1UeFamkKB5hIBW4I/ike/NWjlDpvYZVhTTXiPf8Aau+ZX9PZH0APzqX0FRr6HWttZPISpTt4pHkdWdKQsQQEpGwSSIk6jBNfP2fszKuGXMPe2ctyVNhXOgqOpMH+BX/EPSreqgepNr/k/wAbt8QaENPKK1JTHIhL4AkfEFat/wASj6UF/VjYhftYaguPOIbbHKlqCQPqaqPMPW7xnPBwu2L6zslawrzH8jQ8xHzj5VqrHpvi2eVh7FrhTSJ2QqCqO+hsHQ3PEnf2PcN7mTrgy0pTWHsKuHOErUCEE/lSPOsf7s/41G2MlY31GIev3iwyZ0pcBEemlgREnuqDG++1W/lXJNllQf8ARmQFnlxXmWf6jwPYQPapFQUF0IUzh97cWdywj70kq0OKSCoFB0uIBO49RHMK9qv2qJ63YarLV/bYpbqCVKUkKA2OtvcH3SpHlIjtvOqKyMc62O4kUsYVbKLq0iFLGpQURJCGxIOn+IkjY7QNwuDF8YYwRsuXLyGkeqyBPsByT7CqmzJ1wDx8LC7dbjqjCVuJ2+aG0nUrbiY9x2rBwbpPf5pcTcYxcrTP93IU5HpPwNjvAB+QPFuZbytaZYRotWUo9VcrV/Ms+Y/KYHagp7DOmeKZ3cTcYtcLbbIkIJlwTwEtxoaEfUHlMkxbWVcmWWVUgWzKQuILqoLivXUuJ39BA9qkFKBVEfaRvfCfskoWQ4lDijpJBAWUgGffSofQ1YeeOo9tlX90kF+7VshhvcyZCdZ7b7RurcQK0+S8pXeKXisTxYDxSkpYt+zKT67wCASNO/xEnfgLMpSlBA+t16m0wh8K5cKEJEjc6wrb12STt6VyxXQP2k23FWtqRq8IOq1xwFFPkkesa4Pz9a5+oFKV+pSVGBuTQb7HMm3mBttuusqLLiErS6jzIhQBGoj4TvwqO8TWrwrD3MWebZaTqccUEpHuTH6DknsK7HwG0NtaMNOASllCFjkSEAEe4rJRYtNkENoBHBCQCP8ACgiPUXIwzZYpaBAuGUgtLMxIABSfZUR3jY9qj/TzqUzaWBRibwZftV+CoLkrWBsk6ACsqEFKtj8MnmrWqiOouUWV5gtfFQo296RrCDpJWPKd94HwKMRMqjfegycb6zXGMOi3wi1UpSpAWtOpR90tjZIHMqJ9wAN/DC+kuIZpe+8YxcqT+UELcI9AR5Gx32nvsKuTBsCtsCTotmG2k99CQCf5jyo+5mtjQU31K6WWthhil2LWhxgl1RJKlOI0wsFRMiAAoDjynaVE1Kejmav7TWCAtUvsQ27PJj4FH+ZI57lKqnSkhYIIkHkHvXPVnc/5JsdcQsxZvCTsTDapKCAN5QoFPB2CvWg6GrXY3jlvgDZcuXkNIHdR3Mdkp5UfYAmqdxbrBe5icDGD2q5O2pSNbm+wOkEoQBzKtQ+QBn6wfo9d4+794xi5USfwpVqWd+CojShPsmee1B7431oexN37vhFqpxatkrWklRPqlscADuo/MCN9K70uxfNKHbq/fh4IJbbUdSlECQmEkIaB24n5Crvy9lu1y234dqyhsdyB5lfzKPmUfma2tBTP2c8Rt3GnmPDbTdIOorAGtxsnueTpVtHumrmrnvPCv8nGPIu2SktvedbaSJ0qMOpKZET8SSdpPsazcY6tX+aV+Bg9stMmNenW5uYBPKGx6kzHqIoLhx7Mtpl5Oq6fQ0OQFHzGP4UiVH6Cqlx3rHdY64LfB7ZepWwcUnUs+6UbpSBzKpHsIr1y30Ucvll/F7hTjijJQhZJV/rHTufSE/71WzgmA22AI0WrKGkzJ0jcz/EeT9T6UFNYZ0ZvMf1v4ndqS8tJ0pnxFAx5daiYAB/AmduCO2T9n3EU2Dt1YOpCX0KUpJgAnSQhxMwFbEJMH32Eb3dVDdX8PXk3E7fFLcGFqBWOBrSIUJ7BxG30VQXzSoPinVXDbBhDqXvGW4ElDLMKclUeVQBhBHcE9tp2BiF5a451JlK0/s+xVPlUCFrTJACk/Go+x0JIM77UFiP57w1hSkqvmApJII1jYgwRUaxrO72ZHfueCaXFf392QfDYCpA0zspWxM7jbYHfT74H0dwzCwnW0p9YG6nVGCZBnQISPlvtzNTjD8PZwxGhhpDSP4W0hI352AAoI3kXIVvlFJUJduV7uvr3Uo7zpmdI3PG57k1LaUoFKUoI31Fwf9u4bdMgAqLZUidI8yPMndWyZIiZEAmuQTtXYPUHEv2Tht26CQpLKgkgAwpQ0p2O3xEVyAy0X1BKQVKUQAACSSdgABuT7UHxUh6fPsW2JWirkS0HUz6A/gJ/KFaSfYHnirqc6K2gw4thAN+Gv894jmkucxpnTpnyzp435rnm7tlWa1tuJKVoUUqSeQUmCD8iKDt6lRDpRjxzDhjDiiS4gFtwnclSNpJgSSnSrvzyTNS+gVWXXNxeGM2d62CV210lX5YUCTq2MSUpTP5vlVm1ButdsLnB7mSRo0KEd4cSN/1oJlY3Sb5tDiDKFpCkn1ChIrVZnzdZ5WTqunkoJ+FA3Wr5IG8e/HvVE4PnHF8xWzVhhjKkJZbQha241GBEqcVCWwSCQBB25O9S/L/Q9K1+Nidyp9Z3WhBVBPfW6TrV9Ak+9Bq8S6qYlm9zwMHtlIE/HAUuJ21E/u2we8z8+Z1eY+kt+1aP3l1cePcISFaApSyUg+clauSkSdI9Nj2roDC8LZwhsN27SGmx+FAAE+p9T7mspaQsEESDsQe9BW/QfE2L7Dghtttt5o6XggAFRPwLX3JUkRJ7pMQBAsmudLS/T0kxt9Bk2iknyoIUrSpOtsbq2UlXl828Se4NZ15n3GOoS1M4WyplrhSkkagD/G8YCPWEwfc0FvZpzlZZVTNy8EqPDafMtXySN49zA96qTE+pmKZ2WpjCLdbaO60wXIPBUsnQ1O//ALGtzlnoay3DmIvKfcO6m0EpR8iv41fMaatjDsPawxAbYbQ2gcJQkAfoKCjLjoo+LW4uLm4U9eaCtCESqVDchS1brJAjYDfuak32e8cavbJdsEIQ8yqVaUgeIlXwrVAGpQgpJMmAn1qz7u9asgC64hsHYFagmflJrnjF1uZSx9SsJUi4VcAlLaCFJl2ZQqDwlQDnIgBMkDeg6OrGvL9qxBLrqEAAk61BMAcnc8e9Vpe5FxrHVpXc4x4OxOm3SpIQTvpASpGoDjUok7V+Yd0LsWQPHefeVAB3CBPeAASB7SaDJxfqerEnvuuDMfe3u7pkNN88naeOSQPQnisKz6ROY4oP4zeOvvEDyNqhKBM6QSOOdkhPJj1qysEwW3wFoM2zSWmx+FPcwBKid1HYbkk7Vn0EdwHI2H5fKVW9q2laZ0rI1LEzMLVJHJHy2qRUpQKUpQKUpQKUpQVR9onFlWdi0wn+/c8x/K2Jj6qKf0NVp0Py/wDtrE0LUmW7ceKqRI1DZsfPVCv6DUx+0tdpIs2vxfvF9uDpHrPIrZ/Zwwv7taXFwZl5wJ5EQ0DG0SDK1d+w+oW9XOH2gsujDL5FyhMIuUyrn/OJ2V2gSnSedzqNdH1VH2j2wcOYVA1C5SAY3ALTsgH0MD9BQYP2artK7e7ag6kuIWT2haSBG8z5D+oq5ao37Mv/AF//AGH/ADqvKgVhY3YDFbd5g8OtrQd4+JJHPbms2lBUHQHGVMpuMNfAQ7brKkpJ3gqIcEflVG8/j9qt+qR6oOf2Bxi1xJkSHwsPNpJGvQEpVPbcKSf5kTzvWsON491PMWqTbW0nzIKm0RuIW78TkcEJEfl4oLSzd1IsMqylx3xHh/ctQpU9tW8I9dyNuxqr3s2Y31KV4di0q3tzIKkkgf1vkTI9ER8jUsyn0TtMLUHLtZunP4SIbk9yncqPzMbnb0s+2t0WqUobSlCEiEpSAAkDgADYD2oOes39HHMDsHLo3BefQQt1IG2mTrIJ8yiJCpMbBXtVpdHsfbx3DWtIQlbI8JxKQEwUgQrSNhqEHbaZ9KluJvMsNLNwpCWoIWXCAmCNwqdoIrmzKGMXWWb67Tg7ZvGVkoRCHFJjVLajwQUiRuQDv7Gg6KzBj9vlxovXLqW0DieVGCdKRypRg7Cqpe6k4nnZ0s4NbFtAICn3ACUgnlUgoR328xIBjfjIwbpdc5ke+944+pa5BSwhUhImShRiEp7aUe+81a+G4c1hTYaYbQ22nhKEgAfQd+896CmWuid3i6/ExHENS9/h1OHmYCl6YG52jY1YmSuntnk0qUwlSnVCC64QVRMwIAAHHA3gTxUspQKUpQKUpQKUpQKUpQKUpQKUpQUN9pZB8WzMbaHBMe6dpqz+luHfsrCrRszPh6zqEEFxRcI+mqPlUL+0lahdnbOyZS/oA7QtCiZ9/IP1NWVldwO2dsUkEFluCDIPkHeg2lVV9o7/AEaz/wCKR/6T1WrVSfaRuAmwt299SrgKHpCG1g/8Y/xoNX9mdlSU3y4OkllIPYlPiEj6BQ/UVd9Vp0BwhWHYZ4ipBuHFLAP8IhAMR30k99iKsugUpSg0WdMstZrtXGHUgkgltR5bXHlUDyPf1Eiqy6b9SGsrsfcMULjLtuopClIUoaeUpOmVbSQNo06YNXVWsxbL1pjRSbm3aeKRCS4hKiAeQCRQRW46xYO0klNypZH4UsuyflqQB/jWos834xnX/R1oi1t//wBi53KhMgoTEGRyAFjc7jY1PsOy1Z4YZZtWGzIMpbSDI4MxzW2oITY9NrdZDl+67fvc6n1HQNiDoZB0AbnYzHapha2qLNIQ2hKEjhKAEgfIDavalApSlApSlApSlApSlApSlApSlApSlApSlBCusmHnEMIugASUAOQI/AoFUz2CZP0rN6YPpuMJsigyAylMj1T5VD6EEfSpHdMC6QpCuFJKT8iINVT0ExI2wu8OdI8S2dJTvMgqKVgbcBSZn89BbdUb9oN/9oXdhZhcFXmIjYeIsISqe/wq2ntV5Vz112vU2uNWrh3DTLRWEwSNLzio+cQd/UUF9YTh6MKYaYb+BpCUJ43CREmABJ5rLrzt3k3KUrQQUqAUkjcEESCD3EV6UClKUClKUClKUClKUClKUClKUClKUClKUClKUClKUClKUClKwsbxFOEW7z6gSlptThCRJIQknYfT1HzFBkXVwm0Qpa1BKEAqUTwABJJrmbpzjhczCl5qQi5edlJ5KHSpQCvcHSfmmtTmbPOIZ3WGlrOhagEMN+VBJPlBHKjMfETv6Vc/TjpK1ldSLi5UHrpO6dM6GjBHl41GDyRt2A5oLNrmnqhlzEMcxh/w7d50FSUtqDagjSEAgaz5dt5M8zxxXS1KDmo9GMXS3qBanTPhh46pj4eNE9vij3qHoxTEMpuqaD1xbuIVKm9ahuQN1JmDIjcg7RXYtafMOV7PMoSLthDun4SZCh6woEKj2mKCrelnVq4xm4asrtCXFOSEvJhJ2SVedIEHjkR8jV1VpMvZSsst6ja26Gyo7q3UriI1KJUB7THPqa3dApSlApSlApSlApSlApSlApSlApSlApSlApSlApSlArGxNpL7LqVAKSpCgpJEggpIIIOxB9K/KUHM/Qq0RdYs1rSFaELWmeygNj8xO3vvyK6ipSgUpSgUpSgUpSgUpSgUpSgUpSgUpSgUpSgUpSgUpSgUpSgUpSgUpSg//9k="/>
          <p:cNvSpPr>
            <a:spLocks noChangeAspect="1" noChangeArrowheads="1"/>
          </p:cNvSpPr>
          <p:nvPr/>
        </p:nvSpPr>
        <p:spPr bwMode="auto">
          <a:xfrm>
            <a:off x="155575" y="-1477963"/>
            <a:ext cx="3495675" cy="3086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data:image/jpeg;base64,/9j/4AAQSkZJRgABAQAAAQABAAD/2wCEAAkGBxMHEhUUEhMWFhQXGR4bGBgXGRweHhggGxoeHhwgGRsiHiggHR8mIh8eIjYiKCsrMy8uGyA6ODQuNyotLisBCgoKBQUFDgUFDisZExkrKysrKysrKysrKysrKysrKysrKysrKysrKysrKysrKysrKysrKysrKysrKysrKysrK//AABEIANMA7wMBIgACEQEDEQH/xAAcAAEAAgMBAQEAAAAAAAAAAAAABgcEBQgDAgH/xABJEAABAwIFAgQDBQUDCAoDAAABAgMRAAQFBhIhMQdBEyJRYTJxgQgUQmKRFSNScoIWQ6EXMzVzg5KywyREU2N0lLPBwtI0VFX/xAAUAQEAAAAAAAAAAAAAAAAAAAAA/8QAFBEBAAAAAAAAAAAAAAAAAAAAAP/aAAwDAQACEQMRAD8AvGlKUClKUClKUClKUClKUClKUClKUClKUClK8L68bw9CnHVpQhIlSlGAAPeg96ExVaOZ8vc1HRgtqSiYN3cgpaHbyDlX+JH8O9fp6XPYoP8Ap+LXjuoK1IbUEIlR3gEKGmNtMD6Dagk2Y892GXArx7hGsf3aDqWT6aRx9YqI3efcVx0xheGOBBiHrkaQZOxSCUpiAd5PI47yjL/TzDcvq1M2yde8LclahIgwVTG3p6n1qVUFH41kfMN02u5cxAqfSJDLK1J1AQYGkIQFc7RvHO9S/pPnpzMyV212govLcDxJGkuCY1FOxSoHZQiJIjmBYNVv1Qt1YA/bYwylRNuoN3CU/jZWSNxwYJ2nupPpQWRSvK2fTdIStBCkKAUkjuCJB/SvWgUpSgUpSgUpSgUpSgUpSgUpSgUpSgUpSgUpWBjOM2+Bt+JcuoaRMalmJMEwO5MA7Cgz6VWF11SdxpSmsGsnLpYG7q/I2gkwkkGJB35Ujj5x8YjlbMGOJl3EmmNQ3aYSUhHGwWBqPEzJ5MbUErzrnq0yciX1lTh+FpEFauPokbzJI9pO1QTC8AveqS03OJ6mLAQpi2QqNe0aj+KD/EdyFeWAZrc5U6OWeDq8S5JvHpJ1OCET6+HJk/zE+u20WTQeVrbIs0JbbSEISAEpSICQOAB2FetKUClKUCsTFsPRirLrDglDqFIV8lCDFZdKCrejGIuYYq5wi5jxbRRLZn4kKMmPaSFD2cHpVpVVXWDLjtmtvGLI6bi2gugfjQPxHcbAEpUO6T7VO8n5jazVat3DR2VspO0oUPiSd9vX5EHvQbqlKUClKUFPdYeqDuAO/c7IhLw0qcdhKtMiQlKSCJIgknsRG52ppOc8QS54n3241+viq9I4mOK8s4PG4v7tRVql92DMyNZjf0iK09BdvTPrIvWi2xNYKDsi5OxSewe7FPbXyO87kXqDNcO11F0RzGrHsNSlwkuW58Ikn4gACg+vwkJ3/hoLBpSlApSlApSqu6wdSRl5r7vaOA3Tg8yk7+Cgg7zOyz2HYSdtpCX4rnrDsJ1B28ZCk6gUpWFqBTsQUpkgg7RzUeY6z4U88GvEcCSQA6pshvcDnfWBO0lI49N652Zy7e37a7hNs+ttI1rc0KIiRJ1R5uZ2naTwCa19gyLh1tBmFLSkxzBIG1Be2cOtWpXgYU2XXCY8VSCQf9Wj4lH3Pvsea+un2Q7rHHlXuOILpKR4TT5JIJMkqb+FAgRoI78CKsLKuSrLKiQLZkBcQXVQpxXrK42mJgQPapFQeVtbotUhDaUoQkQEpAAHyA2FetaPOuKu4LZPPMISt1CdQSqYMc7DcwN6h1j1osC2z4via1pT4hSiUtqPIUZ9fnQTzHsYbwJlTzoWUp7ISVH9BXzieOsYSwH7hwNNkA+fnfgR3PtVb3GZL7MmJO2CHWmWPDLjakA6nkFPlhU+87DtUNaF3j1kwkoVdOYbcqD7KpKnEqVKSRyqIUn5UF8ZdzFbZkbLlq4HEAwTBEH3mtrUDyBiF7iby1qs0WdkE+Roo0rUsxKto2+npU8oFKUoFKcVBM2dWMPy4SjWX3RIKGYVpI/jXOkb7GJI9KCdKSFCCJB5Bqoun4RlHG7zDW1fuHUhxlOrVoUEhRSeSDpKh5iCQhPMio6cfx7qarTaJNtbSfOgqQj+t74l+kIHzFeOOZCe6Z/dsSS8X1NPpL4CYACj2JJMHdBJ7qHFB0NSsfD71GJNNutnU24kLSfUKEisigUpSg5H6qYeMLxa8bHHia9pP+dSHO/81RSrv+0Zlxals3raCUBPhvKHCIVLZO+wOpQmIkCTJFUhQKlfT/MGIYU8WMNUPFuCkaSlB1FGrTuvYfEruKilSzpT/pez/wBb/wDE0E2xHNGacNMONOcx5bdtYkehQkgj3q5ckXj9/Y27l0CH1IlzUnSZk8pgR+lbyvw70ENx/qhhmBOFpx/U4CQoNpK9BBghRGwMg7ciN+1V7c9ab3HFlnDbHznZJMuKiY1FIASnlPMgd5qJ5JygjMWMXFreKWfDLqllCt1qQ4AZURMGSZ2NdKYPhTOCMpYt2w20j4UifmZJ3JPqdzQVazkHGM0kKxTEFNN8llkiZhMAhMNyD382425mpfl3plhuAEKRbhxwGfEeOszvBAPlHPYDgelTClB8rbCwUkApIggjYg9iPSo6MhYYFahYsBUzIQBBmdqklKCk73MuJ5jxR7DhdIsg2VwpKZKgk7bn1BBrCwHNOKs22Jtpf8ZdoQUvEBWwUQsDsfKJHMVn9ZMlvYhf29xbtLWHAEOhvYjSeZ7Skx/TW8yh0vcy1clTd4s2agdbBG6yREL7ECeRvtQRPM2aW7pzDMQDwKXElq4a1cT5VEp7cnt6Vi4VgF+y1fYZb2SXGnHZD6yEhIMQRPxbRxVtYL08w7BVqW1bJ1KM+aVR7JBmBUpAigguFdOUWblg+XVB20ZDZ0xDkD8XtuRUssMGYw5bjjTSULdMuKA3Wfc1n0oFKx7+9bw5tTjziW20iVKWQAPmTVTZt66MWRKLBrxyOXVylH9KfiV89vrQW+44GgVKIAAkkmAB7mqyzb1qssHJRag3Tm4JSdLY/rg6v6QR71BcHy3ivVsfeLq6CLbUdPBAIkEIZSREcSog78mSatfKPTPD8rELbbLjwMh16FKHppEBKSPUAH3oKy+44/1OXLpVa2p3gy2j2hHxuHvJ225Gwqd5T6PWGAwt1Jundt3QNIIG+lvjnfzao9fWxKUH4kaeKwMfwpGOWz1uuQl1CkEjkSNiPcHf6VlXd03ZJK3VpQgRKlqCQJMCSdudqrDNfW21w0+HZoN05JGqSlsHtBgle8bAAEfioHQvF1spucNfWC9aOKCRI2QFaVBPqlK53/OO0VatczKxbE8Ivm8au7YtIW4ELGjRqSUwU6SdUlCSQo9wPYV0sy6H0hSSClQBBBkEHcEHvQfdKUoPG7tkXqFNuJCkLSUqSeCCII/SqCz90WesS4/h/wC9Z3V4G/iIHMI/7QcgD4uB5jvXQdKDjn+xuJf/AM+8/wDLu/8A1q2Oj/S+5wm6F3fNhHhpPhIKgo6zKZIEjYSR/MD22tHM2cLLK8fenwhSgSlMFSlAegAPy3io2jrLhKyB4yxJiS0uB89uKCwaVCrzqvhNqnV97C9pCUIWSd4407H2MVXOaevDlwkosGPDn+8egqiPwoB0gz3JV8vQM7HB/ZzNbDoWkIuQnWNcfGgtkLE/xBKwCACYjcTV21xW5e3GK3BeK3HLhStesSVyneRG40gTtwB2irPzD1suvvCDalAYCGitKkA6lFIU4N9wASURP4ZB3oOhaV527ofSlQ4UARPuJr0oFKUoFKUoFKj+Zc6WOWP/AMm4SlcSEDzLP9Ikj5mBVN5r633V9IsGvAaBguLAUsyDp9UIOxMbny87GQvDHcxWuX0hV0+20DwFHdUc6U8n6Cqnx7rU9iDng4TaqcVJ860KWpQ4lDSTI33k/UemLk3pOvNKW77ErtTqXUhYShRUpQO4C3D8McFIG3qIq4cBy5a5eSU2rDbUxqKR5lRxqV8So35Pc+tBUOE9MsVzUouYtduNtqPmaC9SlQeyR+6QO45+VWLY9NsNsGHWG7ZMOoKFLV5lwfRR3EGDtG4B7VLqUFFdGsQdyniVxhNwfiUrR6a0AmUn0WgTv6J4PN61RXX20/Y93aYgw6lD+wKQQFS2dSFxyocpJPokV+Yr1jvMwkW+FWqg4pIlZGtY2GrSkSlIB21KnbsCdgufGcat8Cb8S5eQ0jgFagJPMJHKj7D0qqMzdbvGV4OFMKecVsHFpO5/7toeZX1jccEViYb0fvcxOB/F7tUncoSrWsSZKdR8iB7JkenFWvl7KdnlsRa27bZiCuJWR7rPmI24mgqBjp3jGe3A9ilwWWz5ggmSnkAIZHlRt677iZMxZ+VunmH5XhTDIU4P71zzr4iQSIST+UDmpVX4tQQCSYA3JPb50GqzXgaMyWj1suIcSQCfwq5Sr6Kg1AuiePLaQ5hd0FJubUq0hXdE8CdzpJ27aVJjatnm7q5YZfBS2v7y9/A0QUj+Zz4R8hJ9qq5h/F8z3hxli00eAEkBsFPioSd0pJ3eUUkgneQIH4U0HSNKiWQs/W2c2x4Z0PgDxGVHdJ3+E/jTsdx7SBUtoFYGPYh+yLZ9/Tq8FpbmmY1aEFUTBiYiYrPrCxqwGK27zBJAdaW2SOQFpKZGx9fSg43xrFXcbeW+8srcWokkmYkzA9EjgAbAVg17XtqqycW2sQtCilQ3EFJg7HfkV40CrC6edK3s4oD5eQ1b6ikkeZZKYkaBsmZ/EQdpggia9q4/s5Y6WLh6zUfI4jxEey0QFQI/EkzM/gHrQWzlLIVjlRMMNAuFOlbrnmWsHkE8AGBsABtVDYbgtrlnMAtrsEsNvDQSQACoBTJc5lO6ZEj1OwIrqCufftJWHhXVs9p/zjSkzPJbVPHaAsfrQX3aXjd6CppxCwDBKFBQB5iQedx+te9ci4/lu9yC9buKUErWA4y60okSIkbgGRIkERv3rqnL1y5dWlu4+NLq2W1OAjTpUUArBSfhgzt2oNjSq9zV1fw/AZQ2o3LsHZkgoBkbKc49eNXG/aaizN1GxPMS2wtw2du8QE6QpKdJMFSnI1LAneNtuKC7819ScPyuSh13W6J/dNDUoEdlH4U77QSDv84rJzPWNdQnPDw1ksM/CpSYMTG63lAaSBvCYO552qV5P6LWWEw5dK+9uTIBENj08knV/USD6etnsspYSEoSEpHASAAPkBQVDlXog22ou4m8bhaty2gqCZO5K3J1rn+nvzO04zLkm2xPD3bNlltpKgVNhCQkJcG6Vbe+x9iRUpr8Jigpz7P2PLbD+GvgpcYUpaAeR5ocRHsrf+pXpVyVzfn/ABtrLWOi9sHm3SYU6hBkat0uIUoAp8wE7SQSdpAnZnHsf6kahatm2tifiTKAQYABdPmXG5Oj13HAoLUzX1AsMrA+M8FODhpvzLJ9CBsnjlRFVbf9SMXzwfCwq1W0iYUtEKV8lOqAQ369j7xMyTKnRC0w4BV6o3LkzpEpbHtA8yvmT9KtG0tUWSEttIShCRCUpAAA9ABsKCm8D6F+MFOYhdKW6qTDe4CiDJWtXmWdRnaODuZ2xOh2Kqy3e3OF3MJUpZKBG3iIEKAMTCkgETt5PU73rVI9d8EXg9xb4rbHSsKSlwjnWndtR9ZAKTPYJG44C7q+HXEsgqUQlIEkkwABySewqpMZ67WrLSfurK3X1IBhQ0IQojcHcqVB7DYxsrvUdZy3jnU9SXLxw29qdwlQKUx20M8qPcKV278Cgmma+tFjhCVJtj96dGwCZS2Pm4RuP5QZ9RyIQiwx3qqZdUbeyVCgD5W42jSj43Z+KTI9xsKs7KnTDD8tgENB50cuvAKM/lT8KfoJ9zU1oIBlXpHh2AhKlt/eXkx53fhn8rc6QJ4nUR61PgIrGxLEmcKbLj7qGmxypagB/j39qqjMvXFpGpvDmFPufhcWCEdySEDzqgeunv6bhKs0dP7G5V95QRZ3KVak3DRCIWVbFaSQlUqO8wTMTWf06zGvMtpreSEvtOKZfSngLbiY7bgg7EjfmqrtMg4x1BX42JvKYa5ShY3HshkQEbd1QfnvUryhhSenuKrs0km1vG/EYUsplK2p1oJgE+UzPpHO5AWjSlKCh+vWREWg/aFunTqXFwkcSrhwDsSdlepIMbqNUpXYXUNsOYXfAgEfd3TuJ3CCQfmCAfpXHtArc5NxY4FfW1wDAbcSVH8pML7HlJI4rTUoO4gZqjvtNf8AUP8Ab/8AJqxMiZ4tMysNBNwg3AQkONq8qtekaoSYkT3TIqtPtL3IU7ZNwZSh1RPaFlAEe/kP6igz3Os1vYWls0hpV1chhvWSAlAc0DUJiSZ5gR6H01LWC491MVquVqtbafhUFNpg86GviXttKj3Pm5pkcMdPsW+7XbTZQ8EKt7laZWnxB5YMbAmUEwIIO8V0BQQLKPSbD8uELKTcOgyFvAEJ9NKI0iPUyZ3kbR59aMqf2gw9Sm0jxraXEQNykD94kbd0iYHJSmrBrExLEWcMQVvuIbR3K1AD/Hmgg3RHNP8AaGwDayC9bQ2rfcoj92o/QFPzSasB95NukqWoJSNypRAAHuTsK5ZZzYjJuJ3FxhZS4wsLCErSpKYXuBp2MJUBHsPc1LbHI2MdQ1JexJ9TLB3CVcxz5GRATO26oOwMGBQS3NXWuywkqRbBVy4O6YDU/wA/J+gI96h7dlmDqaklxf3a1UeFamkKB5hIBW4I/ike/NWjlDpvYZVhTTXiPf8Aau+ZX9PZH0APzqX0FRr6HWttZPISpTt4pHkdWdKQsQQEpGwSSIk6jBNfP2fszKuGXMPe2ctyVNhXOgqOpMH+BX/EPSreqgepNr/k/wAbt8QaENPKK1JTHIhL4AkfEFat/wASj6UF/VjYhftYaguPOIbbHKlqCQPqaqPMPW7xnPBwu2L6zslawrzH8jQ8xHzj5VqrHpvi2eVh7FrhTSJ2QqCqO+hsHQ3PEnf2PcN7mTrgy0pTWHsKuHOErUCEE/lSPOsf7s/41G2MlY31GIev3iwyZ0pcBEemlgREnuqDG++1W/lXJNllQf8ARmQFnlxXmWf6jwPYQPapFQUF0IUzh97cWdywj70kq0OKSCoFB0uIBO49RHMK9qv2qJ63YarLV/bYpbqCVKUkKA2OtvcH3SpHlIjtvOqKyMc62O4kUsYVbKLq0iFLGpQURJCGxIOn+IkjY7QNwuDF8YYwRsuXLyGkeqyBPsByT7CqmzJ1wDx8LC7dbjqjCVuJ2+aG0nUrbiY9x2rBwbpPf5pcTcYxcrTP93IU5HpPwNjvAB+QPFuZbytaZYRotWUo9VcrV/Ms+Y/KYHagp7DOmeKZ3cTcYtcLbbIkIJlwTwEtxoaEfUHlMkxbWVcmWWVUgWzKQuILqoLivXUuJ39BA9qkFKBVEfaRvfCfskoWQ4lDijpJBAWUgGffSofQ1YeeOo9tlX90kF+7VshhvcyZCdZ7b7RurcQK0+S8pXeKXisTxYDxSkpYt+zKT67wCASNO/xEnfgLMpSlBA+t16m0wh8K5cKEJEjc6wrb12STt6VyxXQP2k23FWtqRq8IOq1xwFFPkkesa4Pz9a5+oFKV+pSVGBuTQb7HMm3mBttuusqLLiErS6jzIhQBGoj4TvwqO8TWrwrD3MWebZaTqccUEpHuTH6DknsK7HwG0NtaMNOASllCFjkSEAEe4rJRYtNkENoBHBCQCP8ACgiPUXIwzZYpaBAuGUgtLMxIABSfZUR3jY9qj/TzqUzaWBRibwZftV+CoLkrWBsk6ACsqEFKtj8MnmrWqiOouUWV5gtfFQo296RrCDpJWPKd94HwKMRMqjfegycb6zXGMOi3wi1UpSpAWtOpR90tjZIHMqJ9wAN/DC+kuIZpe+8YxcqT+UELcI9AR5Gx32nvsKuTBsCtsCTotmG2k99CQCf5jyo+5mtjQU31K6WWthhil2LWhxgl1RJKlOI0wsFRMiAAoDjynaVE1Kejmav7TWCAtUvsQ27PJj4FH+ZI57lKqnSkhYIIkHkHvXPVnc/5JsdcQsxZvCTsTDapKCAN5QoFPB2CvWg6GrXY3jlvgDZcuXkNIHdR3Mdkp5UfYAmqdxbrBe5icDGD2q5O2pSNbm+wOkEoQBzKtQ+QBn6wfo9d4+794xi5USfwpVqWd+CojShPsmee1B7431oexN37vhFqpxatkrWklRPqlscADuo/MCN9K70uxfNKHbq/fh4IJbbUdSlECQmEkIaB24n5Crvy9lu1y234dqyhsdyB5lfzKPmUfma2tBTP2c8Rt3GnmPDbTdIOorAGtxsnueTpVtHumrmrnvPCv8nGPIu2SktvedbaSJ0qMOpKZET8SSdpPsazcY6tX+aV+Bg9stMmNenW5uYBPKGx6kzHqIoLhx7Mtpl5Oq6fQ0OQFHzGP4UiVH6Cqlx3rHdY64LfB7ZepWwcUnUs+6UbpSBzKpHsIr1y30Ucvll/F7hTjijJQhZJV/rHTufSE/71WzgmA22AI0WrKGkzJ0jcz/EeT9T6UFNYZ0ZvMf1v4ndqS8tJ0pnxFAx5daiYAB/AmduCO2T9n3EU2Dt1YOpCX0KUpJgAnSQhxMwFbEJMH32Eb3dVDdX8PXk3E7fFLcGFqBWOBrSIUJ7BxG30VQXzSoPinVXDbBhDqXvGW4ElDLMKclUeVQBhBHcE9tp2BiF5a451JlK0/s+xVPlUCFrTJACk/Go+x0JIM77UFiP57w1hSkqvmApJII1jYgwRUaxrO72ZHfueCaXFf392QfDYCpA0zspWxM7jbYHfT74H0dwzCwnW0p9YG6nVGCZBnQISPlvtzNTjD8PZwxGhhpDSP4W0hI352AAoI3kXIVvlFJUJduV7uvr3Uo7zpmdI3PG57k1LaUoFKUoI31Fwf9u4bdMgAqLZUidI8yPMndWyZIiZEAmuQTtXYPUHEv2Tht26CQpLKgkgAwpQ0p2O3xEVyAy0X1BKQVKUQAACSSdgABuT7UHxUh6fPsW2JWirkS0HUz6A/gJ/KFaSfYHnirqc6K2gw4thAN+Gv894jmkucxpnTpnyzp435rnm7tlWa1tuJKVoUUqSeQUmCD8iKDt6lRDpRjxzDhjDiiS4gFtwnclSNpJgSSnSrvzyTNS+gVWXXNxeGM2d62CV210lX5YUCTq2MSUpTP5vlVm1ButdsLnB7mSRo0KEd4cSN/1oJlY3Sb5tDiDKFpCkn1ChIrVZnzdZ5WTqunkoJ+FA3Wr5IG8e/HvVE4PnHF8xWzVhhjKkJZbQha241GBEqcVCWwSCQBB25O9S/L/Q9K1+Nidyp9Z3WhBVBPfW6TrV9Ak+9Bq8S6qYlm9zwMHtlIE/HAUuJ21E/u2we8z8+Z1eY+kt+1aP3l1cePcISFaApSyUg+clauSkSdI9Nj2roDC8LZwhsN27SGmx+FAAE+p9T7mspaQsEESDsQe9BW/QfE2L7Dghtttt5o6XggAFRPwLX3JUkRJ7pMQBAsmudLS/T0kxt9Bk2iknyoIUrSpOtsbq2UlXl828Se4NZ15n3GOoS1M4WyplrhSkkagD/G8YCPWEwfc0FvZpzlZZVTNy8EqPDafMtXySN49zA96qTE+pmKZ2WpjCLdbaO60wXIPBUsnQ1O//ALGtzlnoay3DmIvKfcO6m0EpR8iv41fMaatjDsPawxAbYbQ2gcJQkAfoKCjLjoo+LW4uLm4U9eaCtCESqVDchS1brJAjYDfuak32e8cavbJdsEIQ8yqVaUgeIlXwrVAGpQgpJMmAn1qz7u9asgC64hsHYFagmflJrnjF1uZSx9SsJUi4VcAlLaCFJl2ZQqDwlQDnIgBMkDeg6OrGvL9qxBLrqEAAk61BMAcnc8e9Vpe5FxrHVpXc4x4OxOm3SpIQTvpASpGoDjUok7V+Yd0LsWQPHefeVAB3CBPeAASB7SaDJxfqerEnvuuDMfe3u7pkNN88naeOSQPQnisKz6ROY4oP4zeOvvEDyNqhKBM6QSOOdkhPJj1qysEwW3wFoM2zSWmx+FPcwBKid1HYbkk7Vn0EdwHI2H5fKVW9q2laZ0rI1LEzMLVJHJHy2qRUpQKUpQKUpQKUpQVR9onFlWdi0wn+/c8x/K2Jj6qKf0NVp0Py/wDtrE0LUmW7ceKqRI1DZsfPVCv6DUx+0tdpIs2vxfvF9uDpHrPIrZ/Zwwv7taXFwZl5wJ5EQ0DG0SDK1d+w+oW9XOH2gsujDL5FyhMIuUyrn/OJ2V2gSnSedzqNdH1VH2j2wcOYVA1C5SAY3ALTsgH0MD9BQYP2artK7e7ag6kuIWT2haSBG8z5D+oq5ao37Mv/AF//AGH/ADqvKgVhY3YDFbd5g8OtrQd4+JJHPbms2lBUHQHGVMpuMNfAQ7brKkpJ3gqIcEflVG8/j9qt+qR6oOf2Bxi1xJkSHwsPNpJGvQEpVPbcKSf5kTzvWsON491PMWqTbW0nzIKm0RuIW78TkcEJEfl4oLSzd1IsMqylx3xHh/ctQpU9tW8I9dyNuxqr3s2Y31KV4di0q3tzIKkkgf1vkTI9ER8jUsyn0TtMLUHLtZunP4SIbk9yncqPzMbnb0s+2t0WqUobSlCEiEpSAAkDgADYD2oOes39HHMDsHLo3BefQQt1IG2mTrIJ8yiJCpMbBXtVpdHsfbx3DWtIQlbI8JxKQEwUgQrSNhqEHbaZ9KluJvMsNLNwpCWoIWXCAmCNwqdoIrmzKGMXWWb67Tg7ZvGVkoRCHFJjVLajwQUiRuQDv7Gg6KzBj9vlxovXLqW0DieVGCdKRypRg7Cqpe6k4nnZ0s4NbFtAICn3ACUgnlUgoR328xIBjfjIwbpdc5ke+944+pa5BSwhUhImShRiEp7aUe+81a+G4c1hTYaYbQ22nhKEgAfQd+896CmWuid3i6/ExHENS9/h1OHmYCl6YG52jY1YmSuntnk0qUwlSnVCC64QVRMwIAAHHA3gTxUspQKUpQKUpQKUpQKUpQKUpQKUpQUN9pZB8WzMbaHBMe6dpqz+luHfsrCrRszPh6zqEEFxRcI+mqPlUL+0lahdnbOyZS/oA7QtCiZ9/IP1NWVldwO2dsUkEFluCDIPkHeg2lVV9o7/AEaz/wCKR/6T1WrVSfaRuAmwt299SrgKHpCG1g/8Y/xoNX9mdlSU3y4OkllIPYlPiEj6BQ/UVd9Vp0BwhWHYZ4ipBuHFLAP8IhAMR30k99iKsugUpSg0WdMstZrtXGHUgkgltR5bXHlUDyPf1Eiqy6b9SGsrsfcMULjLtuopClIUoaeUpOmVbSQNo06YNXVWsxbL1pjRSbm3aeKRCS4hKiAeQCRQRW46xYO0klNypZH4UsuyflqQB/jWos834xnX/R1oi1t//wBi53KhMgoTEGRyAFjc7jY1PsOy1Z4YZZtWGzIMpbSDI4MxzW2oITY9NrdZDl+67fvc6n1HQNiDoZB0AbnYzHapha2qLNIQ2hKEjhKAEgfIDavalApSlApSlApSlApSlApSlApSlApSlApSlBCusmHnEMIugASUAOQI/AoFUz2CZP0rN6YPpuMJsigyAylMj1T5VD6EEfSpHdMC6QpCuFJKT8iINVT0ExI2wu8OdI8S2dJTvMgqKVgbcBSZn89BbdUb9oN/9oXdhZhcFXmIjYeIsISqe/wq2ntV5Vz112vU2uNWrh3DTLRWEwSNLzio+cQd/UUF9YTh6MKYaYb+BpCUJ43CREmABJ5rLrzt3k3KUrQQUqAUkjcEESCD3EV6UClKUClKUClKUClKUClKUClKUClKUClKUClKUClKUClKUClKwsbxFOEW7z6gSlptThCRJIQknYfT1HzFBkXVwm0Qpa1BKEAqUTwABJJrmbpzjhczCl5qQi5edlJ5KHSpQCvcHSfmmtTmbPOIZ3WGlrOhagEMN+VBJPlBHKjMfETv6Vc/TjpK1ldSLi5UHrpO6dM6GjBHl41GDyRt2A5oLNrmnqhlzEMcxh/w7d50FSUtqDagjSEAgaz5dt5M8zxxXS1KDmo9GMXS3qBanTPhh46pj4eNE9vij3qHoxTEMpuqaD1xbuIVKm9ahuQN1JmDIjcg7RXYtafMOV7PMoSLthDun4SZCh6woEKj2mKCrelnVq4xm4asrtCXFOSEvJhJ2SVedIEHjkR8jV1VpMvZSsst6ja26Gyo7q3UriI1KJUB7THPqa3dApSlApSlApSlApSlApSlApSlApSlApSlApSlApSlArGxNpL7LqVAKSpCgpJEggpIIIOxB9K/KUHM/Qq0RdYs1rSFaELWmeygNj8xO3vvyK6ipSgUpSgUpSgUpSgUpSgUpSgUpSgUpSgUpSgUpSgUpSgUpSgUpSgUpSg//9k="/>
          <p:cNvSpPr>
            <a:spLocks noChangeAspect="1" noChangeArrowheads="1"/>
          </p:cNvSpPr>
          <p:nvPr/>
        </p:nvSpPr>
        <p:spPr bwMode="auto">
          <a:xfrm>
            <a:off x="155575" y="-1477963"/>
            <a:ext cx="3495675" cy="3086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8" name="AutoShape 6" descr="data:image/jpeg;base64,/9j/4AAQSkZJRgABAQAAAQABAAD/2wCEAAkGBxMHEhUUEhMWFhQXGR4bGBgXGRweHhggGxoeHhwgGRsiHiggHR8mIh8eIjYiKCsrMy8uGyA6ODQuNyotLisBCgoKBQUFDgUFDisZExkrKysrKysrKysrKysrKysrKysrKysrKysrKysrKysrKysrKysrKysrKysrKysrKysrK//AABEIANMA7wMBIgACEQEDEQH/xAAcAAEAAgMBAQEAAAAAAAAAAAAABgcEBQgDAgH/xABJEAABAwIFAgQDBQUDCAoDAAABAgMRAAQFBhIhMQdBEyJRYTJxgQgUQmKRFSNScoIWQ6EXMzVzg5KywyREU2N0lLPBwtI0VFX/xAAUAQEAAAAAAAAAAAAAAAAAAAAA/8QAFBEBAAAAAAAAAAAAAAAAAAAAAP/aAAwDAQACEQMRAD8AvGlKUClKUClKUClKUClKUClKUClKUClKUClK8L68bw9CnHVpQhIlSlGAAPeg96ExVaOZ8vc1HRgtqSiYN3cgpaHbyDlX+JH8O9fp6XPYoP8Ap+LXjuoK1IbUEIlR3gEKGmNtMD6Dagk2Y892GXArx7hGsf3aDqWT6aRx9YqI3efcVx0xheGOBBiHrkaQZOxSCUpiAd5PI47yjL/TzDcvq1M2yde8LclahIgwVTG3p6n1qVUFH41kfMN02u5cxAqfSJDLK1J1AQYGkIQFc7RvHO9S/pPnpzMyV212govLcDxJGkuCY1FOxSoHZQiJIjmBYNVv1Qt1YA/bYwylRNuoN3CU/jZWSNxwYJ2nupPpQWRSvK2fTdIStBCkKAUkjuCJB/SvWgUpSgUpSgUpSgUpSgUpSgUpSgUpSgUpSgUpWBjOM2+Bt+JcuoaRMalmJMEwO5MA7Cgz6VWF11SdxpSmsGsnLpYG7q/I2gkwkkGJB35Ujj5x8YjlbMGOJl3EmmNQ3aYSUhHGwWBqPEzJ5MbUErzrnq0yciX1lTh+FpEFauPokbzJI9pO1QTC8AveqS03OJ6mLAQpi2QqNe0aj+KD/EdyFeWAZrc5U6OWeDq8S5JvHpJ1OCET6+HJk/zE+u20WTQeVrbIs0JbbSEISAEpSICQOAB2FetKUClKUCsTFsPRirLrDglDqFIV8lCDFZdKCrejGIuYYq5wi5jxbRRLZn4kKMmPaSFD2cHpVpVVXWDLjtmtvGLI6bi2gugfjQPxHcbAEpUO6T7VO8n5jazVat3DR2VspO0oUPiSd9vX5EHvQbqlKUClKUFPdYeqDuAO/c7IhLw0qcdhKtMiQlKSCJIgknsRG52ppOc8QS54n3241+viq9I4mOK8s4PG4v7tRVql92DMyNZjf0iK09BdvTPrIvWi2xNYKDsi5OxSewe7FPbXyO87kXqDNcO11F0RzGrHsNSlwkuW58Ikn4gACg+vwkJ3/hoLBpSlApSlApSqu6wdSRl5r7vaOA3Tg8yk7+Cgg7zOyz2HYSdtpCX4rnrDsJ1B28ZCk6gUpWFqBTsQUpkgg7RzUeY6z4U88GvEcCSQA6pshvcDnfWBO0lI49N652Zy7e37a7hNs+ttI1rc0KIiRJ1R5uZ2naTwCa19gyLh1tBmFLSkxzBIG1Be2cOtWpXgYU2XXCY8VSCQf9Wj4lH3Pvsea+un2Q7rHHlXuOILpKR4TT5JIJMkqb+FAgRoI78CKsLKuSrLKiQLZkBcQXVQpxXrK42mJgQPapFQeVtbotUhDaUoQkQEpAAHyA2FetaPOuKu4LZPPMISt1CdQSqYMc7DcwN6h1j1osC2z4via1pT4hSiUtqPIUZ9fnQTzHsYbwJlTzoWUp7ISVH9BXzieOsYSwH7hwNNkA+fnfgR3PtVb3GZL7MmJO2CHWmWPDLjakA6nkFPlhU+87DtUNaF3j1kwkoVdOYbcqD7KpKnEqVKSRyqIUn5UF8ZdzFbZkbLlq4HEAwTBEH3mtrUDyBiF7iby1qs0WdkE+Roo0rUsxKto2+npU8oFKUoFKcVBM2dWMPy4SjWX3RIKGYVpI/jXOkb7GJI9KCdKSFCCJB5Bqoun4RlHG7zDW1fuHUhxlOrVoUEhRSeSDpKh5iCQhPMio6cfx7qarTaJNtbSfOgqQj+t74l+kIHzFeOOZCe6Z/dsSS8X1NPpL4CYACj2JJMHdBJ7qHFB0NSsfD71GJNNutnU24kLSfUKEisigUpSg5H6qYeMLxa8bHHia9pP+dSHO/81RSrv+0Zlxals3raCUBPhvKHCIVLZO+wOpQmIkCTJFUhQKlfT/MGIYU8WMNUPFuCkaSlB1FGrTuvYfEruKilSzpT/pez/wBb/wDE0E2xHNGacNMONOcx5bdtYkehQkgj3q5ckXj9/Y27l0CH1IlzUnSZk8pgR+lbyvw70ENx/qhhmBOFpx/U4CQoNpK9BBghRGwMg7ciN+1V7c9ab3HFlnDbHznZJMuKiY1FIASnlPMgd5qJ5JygjMWMXFreKWfDLqllCt1qQ4AZURMGSZ2NdKYPhTOCMpYt2w20j4UifmZJ3JPqdzQVazkHGM0kKxTEFNN8llkiZhMAhMNyD382425mpfl3plhuAEKRbhxwGfEeOszvBAPlHPYDgelTClB8rbCwUkApIggjYg9iPSo6MhYYFahYsBUzIQBBmdqklKCk73MuJ5jxR7DhdIsg2VwpKZKgk7bn1BBrCwHNOKs22Jtpf8ZdoQUvEBWwUQsDsfKJHMVn9ZMlvYhf29xbtLWHAEOhvYjSeZ7Skx/TW8yh0vcy1clTd4s2agdbBG6yREL7ECeRvtQRPM2aW7pzDMQDwKXElq4a1cT5VEp7cnt6Vi4VgF+y1fYZb2SXGnHZD6yEhIMQRPxbRxVtYL08w7BVqW1bJ1KM+aVR7JBmBUpAigguFdOUWblg+XVB20ZDZ0xDkD8XtuRUssMGYw5bjjTSULdMuKA3Wfc1n0oFKx7+9bw5tTjziW20iVKWQAPmTVTZt66MWRKLBrxyOXVylH9KfiV89vrQW+44GgVKIAAkkmAB7mqyzb1qssHJRag3Tm4JSdLY/rg6v6QR71BcHy3ivVsfeLq6CLbUdPBAIkEIZSREcSog78mSatfKPTPD8rELbbLjwMh16FKHppEBKSPUAH3oKy+44/1OXLpVa2p3gy2j2hHxuHvJ225Gwqd5T6PWGAwt1Jundt3QNIIG+lvjnfzao9fWxKUH4kaeKwMfwpGOWz1uuQl1CkEjkSNiPcHf6VlXd03ZJK3VpQgRKlqCQJMCSdudqrDNfW21w0+HZoN05JGqSlsHtBgle8bAAEfioHQvF1spucNfWC9aOKCRI2QFaVBPqlK53/OO0VatczKxbE8Ivm8au7YtIW4ELGjRqSUwU6SdUlCSQo9wPYV0sy6H0hSSClQBBBkEHcEHvQfdKUoPG7tkXqFNuJCkLSUqSeCCII/SqCz90WesS4/h/wC9Z3V4G/iIHMI/7QcgD4uB5jvXQdKDjn+xuJf/AM+8/wDLu/8A1q2Oj/S+5wm6F3fNhHhpPhIKgo6zKZIEjYSR/MD22tHM2cLLK8fenwhSgSlMFSlAegAPy3io2jrLhKyB4yxJiS0uB89uKCwaVCrzqvhNqnV97C9pCUIWSd4407H2MVXOaevDlwkosGPDn+8egqiPwoB0gz3JV8vQM7HB/ZzNbDoWkIuQnWNcfGgtkLE/xBKwCACYjcTV21xW5e3GK3BeK3HLhStesSVyneRG40gTtwB2irPzD1suvvCDalAYCGitKkA6lFIU4N9wASURP4ZB3oOhaV527ofSlQ4UARPuJr0oFKUoFKUoFKj+Zc6WOWP/AMm4SlcSEDzLP9Ikj5mBVN5r633V9IsGvAaBguLAUsyDp9UIOxMbny87GQvDHcxWuX0hV0+20DwFHdUc6U8n6Cqnx7rU9iDng4TaqcVJ860KWpQ4lDSTI33k/UemLk3pOvNKW77ErtTqXUhYShRUpQO4C3D8McFIG3qIq4cBy5a5eSU2rDbUxqKR5lRxqV8So35Pc+tBUOE9MsVzUouYtduNtqPmaC9SlQeyR+6QO45+VWLY9NsNsGHWG7ZMOoKFLV5lwfRR3EGDtG4B7VLqUFFdGsQdyniVxhNwfiUrR6a0AmUn0WgTv6J4PN61RXX20/Y93aYgw6lD+wKQQFS2dSFxyocpJPokV+Yr1jvMwkW+FWqg4pIlZGtY2GrSkSlIB21KnbsCdgufGcat8Cb8S5eQ0jgFagJPMJHKj7D0qqMzdbvGV4OFMKecVsHFpO5/7toeZX1jccEViYb0fvcxOB/F7tUncoSrWsSZKdR8iB7JkenFWvl7KdnlsRa27bZiCuJWR7rPmI24mgqBjp3jGe3A9ilwWWz5ggmSnkAIZHlRt677iZMxZ+VunmH5XhTDIU4P71zzr4iQSIST+UDmpVX4tQQCSYA3JPb50GqzXgaMyWj1suIcSQCfwq5Sr6Kg1AuiePLaQ5hd0FJubUq0hXdE8CdzpJ27aVJjatnm7q5YZfBS2v7y9/A0QUj+Zz4R8hJ9qq5h/F8z3hxli00eAEkBsFPioSd0pJ3eUUkgneQIH4U0HSNKiWQs/W2c2x4Z0PgDxGVHdJ3+E/jTsdx7SBUtoFYGPYh+yLZ9/Tq8FpbmmY1aEFUTBiYiYrPrCxqwGK27zBJAdaW2SOQFpKZGx9fSg43xrFXcbeW+8srcWokkmYkzA9EjgAbAVg17XtqqycW2sQtCilQ3EFJg7HfkV40CrC6edK3s4oD5eQ1b6ikkeZZKYkaBsmZ/EQdpggia9q4/s5Y6WLh6zUfI4jxEey0QFQI/EkzM/gHrQWzlLIVjlRMMNAuFOlbrnmWsHkE8AGBsABtVDYbgtrlnMAtrsEsNvDQSQACoBTJc5lO6ZEj1OwIrqCufftJWHhXVs9p/zjSkzPJbVPHaAsfrQX3aXjd6CppxCwDBKFBQB5iQedx+te9ci4/lu9yC9buKUErWA4y60okSIkbgGRIkERv3rqnL1y5dWlu4+NLq2W1OAjTpUUArBSfhgzt2oNjSq9zV1fw/AZQ2o3LsHZkgoBkbKc49eNXG/aaizN1GxPMS2wtw2du8QE6QpKdJMFSnI1LAneNtuKC7819ScPyuSh13W6J/dNDUoEdlH4U77QSDv84rJzPWNdQnPDw1ksM/CpSYMTG63lAaSBvCYO552qV5P6LWWEw5dK+9uTIBENj08knV/USD6etnsspYSEoSEpHASAAPkBQVDlXog22ou4m8bhaty2gqCZO5K3J1rn+nvzO04zLkm2xPD3bNlltpKgVNhCQkJcG6Vbe+x9iRUpr8Jigpz7P2PLbD+GvgpcYUpaAeR5ocRHsrf+pXpVyVzfn/ABtrLWOi9sHm3SYU6hBkat0uIUoAp8wE7SQSdpAnZnHsf6kahatm2tifiTKAQYABdPmXG5Oj13HAoLUzX1AsMrA+M8FODhpvzLJ9CBsnjlRFVbf9SMXzwfCwq1W0iYUtEKV8lOqAQ369j7xMyTKnRC0w4BV6o3LkzpEpbHtA8yvmT9KtG0tUWSEttIShCRCUpAAA9ABsKCm8D6F+MFOYhdKW6qTDe4CiDJWtXmWdRnaODuZ2xOh2Kqy3e3OF3MJUpZKBG3iIEKAMTCkgETt5PU73rVI9d8EXg9xb4rbHSsKSlwjnWndtR9ZAKTPYJG44C7q+HXEsgqUQlIEkkwABySewqpMZ67WrLSfurK3X1IBhQ0IQojcHcqVB7DYxsrvUdZy3jnU9SXLxw29qdwlQKUx20M8qPcKV278Cgmma+tFjhCVJtj96dGwCZS2Pm4RuP5QZ9RyIQiwx3qqZdUbeyVCgD5W42jSj43Z+KTI9xsKs7KnTDD8tgENB50cuvAKM/lT8KfoJ9zU1oIBlXpHh2AhKlt/eXkx53fhn8rc6QJ4nUR61PgIrGxLEmcKbLj7qGmxypagB/j39qqjMvXFpGpvDmFPufhcWCEdySEDzqgeunv6bhKs0dP7G5V95QRZ3KVak3DRCIWVbFaSQlUqO8wTMTWf06zGvMtpreSEvtOKZfSngLbiY7bgg7EjfmqrtMg4x1BX42JvKYa5ShY3HshkQEbd1QfnvUryhhSenuKrs0km1vG/EYUsplK2p1oJgE+UzPpHO5AWjSlKCh+vWREWg/aFunTqXFwkcSrhwDsSdlepIMbqNUpXYXUNsOYXfAgEfd3TuJ3CCQfmCAfpXHtArc5NxY4FfW1wDAbcSVH8pML7HlJI4rTUoO4gZqjvtNf8AUP8Ab/8AJqxMiZ4tMysNBNwg3AQkONq8qtekaoSYkT3TIqtPtL3IU7ZNwZSh1RPaFlAEe/kP6igz3Os1vYWls0hpV1chhvWSAlAc0DUJiSZ5gR6H01LWC491MVquVqtbafhUFNpg86GviXttKj3Pm5pkcMdPsW+7XbTZQ8EKt7laZWnxB5YMbAmUEwIIO8V0BQQLKPSbD8uELKTcOgyFvAEJ9NKI0iPUyZ3kbR59aMqf2gw9Sm0jxraXEQNykD94kbd0iYHJSmrBrExLEWcMQVvuIbR3K1AD/Hmgg3RHNP8AaGwDayC9bQ2rfcoj92o/QFPzSasB95NukqWoJSNypRAAHuTsK5ZZzYjJuJ3FxhZS4wsLCErSpKYXuBp2MJUBHsPc1LbHI2MdQ1JexJ9TLB3CVcxz5GRATO26oOwMGBQS3NXWuywkqRbBVy4O6YDU/wA/J+gI96h7dlmDqaklxf3a1UeFamkKB5hIBW4I/ike/NWjlDpvYZVhTTXiPf8Aau+ZX9PZH0APzqX0FRr6HWttZPISpTt4pHkdWdKQsQQEpGwSSIk6jBNfP2fszKuGXMPe2ctyVNhXOgqOpMH+BX/EPSreqgepNr/k/wAbt8QaENPKK1JTHIhL4AkfEFat/wASj6UF/VjYhftYaguPOIbbHKlqCQPqaqPMPW7xnPBwu2L6zslawrzH8jQ8xHzj5VqrHpvi2eVh7FrhTSJ2QqCqO+hsHQ3PEnf2PcN7mTrgy0pTWHsKuHOErUCEE/lSPOsf7s/41G2MlY31GIev3iwyZ0pcBEemlgREnuqDG++1W/lXJNllQf8ARmQFnlxXmWf6jwPYQPapFQUF0IUzh97cWdywj70kq0OKSCoFB0uIBO49RHMK9qv2qJ63YarLV/bYpbqCVKUkKA2OtvcH3SpHlIjtvOqKyMc62O4kUsYVbKLq0iFLGpQURJCGxIOn+IkjY7QNwuDF8YYwRsuXLyGkeqyBPsByT7CqmzJ1wDx8LC7dbjqjCVuJ2+aG0nUrbiY9x2rBwbpPf5pcTcYxcrTP93IU5HpPwNjvAB+QPFuZbytaZYRotWUo9VcrV/Ms+Y/KYHagp7DOmeKZ3cTcYtcLbbIkIJlwTwEtxoaEfUHlMkxbWVcmWWVUgWzKQuILqoLivXUuJ39BA9qkFKBVEfaRvfCfskoWQ4lDijpJBAWUgGffSofQ1YeeOo9tlX90kF+7VshhvcyZCdZ7b7RurcQK0+S8pXeKXisTxYDxSkpYt+zKT67wCASNO/xEnfgLMpSlBA+t16m0wh8K5cKEJEjc6wrb12STt6VyxXQP2k23FWtqRq8IOq1xwFFPkkesa4Pz9a5+oFKV+pSVGBuTQb7HMm3mBttuusqLLiErS6jzIhQBGoj4TvwqO8TWrwrD3MWebZaTqccUEpHuTH6DknsK7HwG0NtaMNOASllCFjkSEAEe4rJRYtNkENoBHBCQCP8ACgiPUXIwzZYpaBAuGUgtLMxIABSfZUR3jY9qj/TzqUzaWBRibwZftV+CoLkrWBsk6ACsqEFKtj8MnmrWqiOouUWV5gtfFQo296RrCDpJWPKd94HwKMRMqjfegycb6zXGMOi3wi1UpSpAWtOpR90tjZIHMqJ9wAN/DC+kuIZpe+8YxcqT+UELcI9AR5Gx32nvsKuTBsCtsCTotmG2k99CQCf5jyo+5mtjQU31K6WWthhil2LWhxgl1RJKlOI0wsFRMiAAoDjynaVE1Kejmav7TWCAtUvsQ27PJj4FH+ZI57lKqnSkhYIIkHkHvXPVnc/5JsdcQsxZvCTsTDapKCAN5QoFPB2CvWg6GrXY3jlvgDZcuXkNIHdR3Mdkp5UfYAmqdxbrBe5icDGD2q5O2pSNbm+wOkEoQBzKtQ+QBn6wfo9d4+794xi5USfwpVqWd+CojShPsmee1B7431oexN37vhFqpxatkrWklRPqlscADuo/MCN9K70uxfNKHbq/fh4IJbbUdSlECQmEkIaB24n5Crvy9lu1y234dqyhsdyB5lfzKPmUfma2tBTP2c8Rt3GnmPDbTdIOorAGtxsnueTpVtHumrmrnvPCv8nGPIu2SktvedbaSJ0qMOpKZET8SSdpPsazcY6tX+aV+Bg9stMmNenW5uYBPKGx6kzHqIoLhx7Mtpl5Oq6fQ0OQFHzGP4UiVH6Cqlx3rHdY64LfB7ZepWwcUnUs+6UbpSBzKpHsIr1y30Ucvll/F7hTjijJQhZJV/rHTufSE/71WzgmA22AI0WrKGkzJ0jcz/EeT9T6UFNYZ0ZvMf1v4ndqS8tJ0pnxFAx5daiYAB/AmduCO2T9n3EU2Dt1YOpCX0KUpJgAnSQhxMwFbEJMH32Eb3dVDdX8PXk3E7fFLcGFqBWOBrSIUJ7BxG30VQXzSoPinVXDbBhDqXvGW4ElDLMKclUeVQBhBHcE9tp2BiF5a451JlK0/s+xVPlUCFrTJACk/Go+x0JIM77UFiP57w1hSkqvmApJII1jYgwRUaxrO72ZHfueCaXFf392QfDYCpA0zspWxM7jbYHfT74H0dwzCwnW0p9YG6nVGCZBnQISPlvtzNTjD8PZwxGhhpDSP4W0hI352AAoI3kXIVvlFJUJduV7uvr3Uo7zpmdI3PG57k1LaUoFKUoI31Fwf9u4bdMgAqLZUidI8yPMndWyZIiZEAmuQTtXYPUHEv2Tht26CQpLKgkgAwpQ0p2O3xEVyAy0X1BKQVKUQAACSSdgABuT7UHxUh6fPsW2JWirkS0HUz6A/gJ/KFaSfYHnirqc6K2gw4thAN+Gv894jmkucxpnTpnyzp435rnm7tlWa1tuJKVoUUqSeQUmCD8iKDt6lRDpRjxzDhjDiiS4gFtwnclSNpJgSSnSrvzyTNS+gVWXXNxeGM2d62CV210lX5YUCTq2MSUpTP5vlVm1ButdsLnB7mSRo0KEd4cSN/1oJlY3Sb5tDiDKFpCkn1ChIrVZnzdZ5WTqunkoJ+FA3Wr5IG8e/HvVE4PnHF8xWzVhhjKkJZbQha241GBEqcVCWwSCQBB25O9S/L/Q9K1+Nidyp9Z3WhBVBPfW6TrV9Ak+9Bq8S6qYlm9zwMHtlIE/HAUuJ21E/u2we8z8+Z1eY+kt+1aP3l1cePcISFaApSyUg+clauSkSdI9Nj2roDC8LZwhsN27SGmx+FAAE+p9T7mspaQsEESDsQe9BW/QfE2L7Dghtttt5o6XggAFRPwLX3JUkRJ7pMQBAsmudLS/T0kxt9Bk2iknyoIUrSpOtsbq2UlXl828Se4NZ15n3GOoS1M4WyplrhSkkagD/G8YCPWEwfc0FvZpzlZZVTNy8EqPDafMtXySN49zA96qTE+pmKZ2WpjCLdbaO60wXIPBUsnQ1O//ALGtzlnoay3DmIvKfcO6m0EpR8iv41fMaatjDsPawxAbYbQ2gcJQkAfoKCjLjoo+LW4uLm4U9eaCtCESqVDchS1brJAjYDfuak32e8cavbJdsEIQ8yqVaUgeIlXwrVAGpQgpJMmAn1qz7u9asgC64hsHYFagmflJrnjF1uZSx9SsJUi4VcAlLaCFJl2ZQqDwlQDnIgBMkDeg6OrGvL9qxBLrqEAAk61BMAcnc8e9Vpe5FxrHVpXc4x4OxOm3SpIQTvpASpGoDjUok7V+Yd0LsWQPHefeVAB3CBPeAASB7SaDJxfqerEnvuuDMfe3u7pkNN88naeOSQPQnisKz6ROY4oP4zeOvvEDyNqhKBM6QSOOdkhPJj1qysEwW3wFoM2zSWmx+FPcwBKid1HYbkk7Vn0EdwHI2H5fKVW9q2laZ0rI1LEzMLVJHJHy2qRUpQKUpQKUpQKUpQVR9onFlWdi0wn+/c8x/K2Jj6qKf0NVp0Py/wDtrE0LUmW7ceKqRI1DZsfPVCv6DUx+0tdpIs2vxfvF9uDpHrPIrZ/Zwwv7taXFwZl5wJ5EQ0DG0SDK1d+w+oW9XOH2gsujDL5FyhMIuUyrn/OJ2V2gSnSedzqNdH1VH2j2wcOYVA1C5SAY3ALTsgH0MD9BQYP2artK7e7ag6kuIWT2haSBG8z5D+oq5ao37Mv/AF//AGH/ADqvKgVhY3YDFbd5g8OtrQd4+JJHPbms2lBUHQHGVMpuMNfAQ7brKkpJ3gqIcEflVG8/j9qt+qR6oOf2Bxi1xJkSHwsPNpJGvQEpVPbcKSf5kTzvWsON491PMWqTbW0nzIKm0RuIW78TkcEJEfl4oLSzd1IsMqylx3xHh/ctQpU9tW8I9dyNuxqr3s2Y31KV4di0q3tzIKkkgf1vkTI9ER8jUsyn0TtMLUHLtZunP4SIbk9yncqPzMbnb0s+2t0WqUobSlCEiEpSAAkDgADYD2oOes39HHMDsHLo3BefQQt1IG2mTrIJ8yiJCpMbBXtVpdHsfbx3DWtIQlbI8JxKQEwUgQrSNhqEHbaZ9KluJvMsNLNwpCWoIWXCAmCNwqdoIrmzKGMXWWb67Tg7ZvGVkoRCHFJjVLajwQUiRuQDv7Gg6KzBj9vlxovXLqW0DieVGCdKRypRg7Cqpe6k4nnZ0s4NbFtAICn3ACUgnlUgoR328xIBjfjIwbpdc5ke+944+pa5BSwhUhImShRiEp7aUe+81a+G4c1hTYaYbQ22nhKEgAfQd+896CmWuid3i6/ExHENS9/h1OHmYCl6YG52jY1YmSuntnk0qUwlSnVCC64QVRMwIAAHHA3gTxUspQKUpQKUpQKUpQKUpQKUpQKUpQUN9pZB8WzMbaHBMe6dpqz+luHfsrCrRszPh6zqEEFxRcI+mqPlUL+0lahdnbOyZS/oA7QtCiZ9/IP1NWVldwO2dsUkEFluCDIPkHeg2lVV9o7/AEaz/wCKR/6T1WrVSfaRuAmwt299SrgKHpCG1g/8Y/xoNX9mdlSU3y4OkllIPYlPiEj6BQ/UVd9Vp0BwhWHYZ4ipBuHFLAP8IhAMR30k99iKsugUpSg0WdMstZrtXGHUgkgltR5bXHlUDyPf1Eiqy6b9SGsrsfcMULjLtuopClIUoaeUpOmVbSQNo06YNXVWsxbL1pjRSbm3aeKRCS4hKiAeQCRQRW46xYO0klNypZH4UsuyflqQB/jWos834xnX/R1oi1t//wBi53KhMgoTEGRyAFjc7jY1PsOy1Z4YZZtWGzIMpbSDI4MxzW2oITY9NrdZDl+67fvc6n1HQNiDoZB0AbnYzHapha2qLNIQ2hKEjhKAEgfIDavalApSlApSlApSlApSlApSlApSlApSlApSlBCusmHnEMIugASUAOQI/AoFUz2CZP0rN6YPpuMJsigyAylMj1T5VD6EEfSpHdMC6QpCuFJKT8iINVT0ExI2wu8OdI8S2dJTvMgqKVgbcBSZn89BbdUb9oN/9oXdhZhcFXmIjYeIsISqe/wq2ntV5Vz112vU2uNWrh3DTLRWEwSNLzio+cQd/UUF9YTh6MKYaYb+BpCUJ43CREmABJ5rLrzt3k3KUrQQUqAUkjcEESCD3EV6UClKUClKUClKUClKUClKUClKUClKUClKUClKUClKUClKUClKwsbxFOEW7z6gSlptThCRJIQknYfT1HzFBkXVwm0Qpa1BKEAqUTwABJJrmbpzjhczCl5qQi5edlJ5KHSpQCvcHSfmmtTmbPOIZ3WGlrOhagEMN+VBJPlBHKjMfETv6Vc/TjpK1ldSLi5UHrpO6dM6GjBHl41GDyRt2A5oLNrmnqhlzEMcxh/w7d50FSUtqDagjSEAgaz5dt5M8zxxXS1KDmo9GMXS3qBanTPhh46pj4eNE9vij3qHoxTEMpuqaD1xbuIVKm9ahuQN1JmDIjcg7RXYtafMOV7PMoSLthDun4SZCh6woEKj2mKCrelnVq4xm4asrtCXFOSEvJhJ2SVedIEHjkR8jV1VpMvZSsst6ja26Gyo7q3UriI1KJUB7THPqa3dApSlApSlApSlApSlApSlApSlApSlApSlApSlApSlArGxNpL7LqVAKSpCgpJEggpIIIOxB9K/KUHM/Qq0RdYs1rSFaELWmeygNj8xO3vvyK6ipSgUpSgUpSgUpSgUpSgUpSgUpSgUpSgUpSgUpSgUpSgUpSgUpSgUpSg//9k="/>
          <p:cNvSpPr>
            <a:spLocks noChangeAspect="1" noChangeArrowheads="1"/>
          </p:cNvSpPr>
          <p:nvPr/>
        </p:nvSpPr>
        <p:spPr bwMode="auto">
          <a:xfrm>
            <a:off x="155575" y="-1477963"/>
            <a:ext cx="3495675" cy="3086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00" name="Picture 8" descr="http://cbsd.org/cms/lib07/PA01916442/Centricity/Domain/581/SGA/rubric.gif"/>
          <p:cNvPicPr>
            <a:picLocks noChangeAspect="1" noChangeArrowheads="1"/>
          </p:cNvPicPr>
          <p:nvPr/>
        </p:nvPicPr>
        <p:blipFill>
          <a:blip r:embed="rId3" cstate="print"/>
          <a:srcRect/>
          <a:stretch>
            <a:fillRect/>
          </a:stretch>
        </p:blipFill>
        <p:spPr bwMode="auto">
          <a:xfrm>
            <a:off x="5648325" y="1295400"/>
            <a:ext cx="3495675" cy="30861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792162"/>
          </a:xfrm>
        </p:spPr>
        <p:txBody>
          <a:bodyPr/>
          <a:lstStyle/>
          <a:p>
            <a:r>
              <a:rPr lang="en-US" dirty="0" smtClean="0">
                <a:latin typeface="+mn-lt"/>
              </a:rPr>
              <a:t>Participation in Group Discussion</a:t>
            </a:r>
            <a:endParaRPr lang="en-US" dirty="0">
              <a:latin typeface="+mn-lt"/>
            </a:endParaRPr>
          </a:p>
        </p:txBody>
      </p:sp>
      <p:sp>
        <p:nvSpPr>
          <p:cNvPr id="3" name="Content Placeholder 2"/>
          <p:cNvSpPr>
            <a:spLocks noGrp="1"/>
          </p:cNvSpPr>
          <p:nvPr>
            <p:ph idx="4294967295"/>
          </p:nvPr>
        </p:nvSpPr>
        <p:spPr>
          <a:xfrm>
            <a:off x="152400" y="1143000"/>
            <a:ext cx="5334000" cy="4648200"/>
          </a:xfrm>
        </p:spPr>
        <p:txBody>
          <a:bodyPr>
            <a:normAutofit fontScale="92500" lnSpcReduction="20000"/>
          </a:bodyPr>
          <a:lstStyle/>
          <a:p>
            <a:r>
              <a:rPr lang="en-US" dirty="0" smtClean="0">
                <a:latin typeface="+mn-lt"/>
              </a:rPr>
              <a:t>Group participation</a:t>
            </a:r>
          </a:p>
          <a:p>
            <a:pPr lvl="1"/>
            <a:r>
              <a:rPr lang="en-US" dirty="0" smtClean="0"/>
              <a:t>F</a:t>
            </a:r>
            <a:r>
              <a:rPr lang="en-US" dirty="0" smtClean="0">
                <a:latin typeface="+mn-lt"/>
              </a:rPr>
              <a:t>undamental to format and learning environment.</a:t>
            </a:r>
          </a:p>
          <a:p>
            <a:r>
              <a:rPr lang="en-US" dirty="0" smtClean="0">
                <a:latin typeface="+mn-lt"/>
              </a:rPr>
              <a:t>Students expected to lead group in </a:t>
            </a:r>
            <a:r>
              <a:rPr lang="en-US" u="sng" dirty="0" smtClean="0">
                <a:latin typeface="+mn-lt"/>
              </a:rPr>
              <a:t>discussion</a:t>
            </a:r>
            <a:r>
              <a:rPr lang="en-US" dirty="0" smtClean="0">
                <a:latin typeface="+mn-lt"/>
              </a:rPr>
              <a:t> of the issues. </a:t>
            </a:r>
          </a:p>
          <a:p>
            <a:r>
              <a:rPr lang="en-US" b="1" i="1" dirty="0" smtClean="0">
                <a:latin typeface="+mn-lt"/>
              </a:rPr>
              <a:t>Standard of Excellence-Group Discussion Participation Rubric</a:t>
            </a:r>
          </a:p>
          <a:p>
            <a:pPr lvl="1"/>
            <a:r>
              <a:rPr lang="en-US" i="1" dirty="0" smtClean="0"/>
              <a:t>Used by facilitator</a:t>
            </a:r>
            <a:r>
              <a:rPr lang="en-US" dirty="0" smtClean="0">
                <a:latin typeface="+mn-lt"/>
              </a:rPr>
              <a:t> to evaluate and assign </a:t>
            </a:r>
            <a:r>
              <a:rPr lang="en-US" i="1" dirty="0" smtClean="0">
                <a:latin typeface="+mn-lt"/>
              </a:rPr>
              <a:t>participation</a:t>
            </a:r>
            <a:r>
              <a:rPr lang="en-US" dirty="0" smtClean="0">
                <a:latin typeface="+mn-lt"/>
              </a:rPr>
              <a:t> grades for each student in the group.   </a:t>
            </a:r>
          </a:p>
          <a:p>
            <a:endParaRPr lang="en-US" dirty="0"/>
          </a:p>
        </p:txBody>
      </p:sp>
      <p:pic>
        <p:nvPicPr>
          <p:cNvPr id="17410" name="Picture 2" descr="http://2.bp.blogspot.com/_Xa4LH3viv1k/TN-xtStXNHI/AAAAAAAAALY/mbHyxBpPeCs/s1600/spokenEnglishExercise1.jpg"/>
          <p:cNvPicPr>
            <a:picLocks noChangeAspect="1" noChangeArrowheads="1"/>
          </p:cNvPicPr>
          <p:nvPr/>
        </p:nvPicPr>
        <p:blipFill>
          <a:blip r:embed="rId3" cstate="print"/>
          <a:srcRect/>
          <a:stretch>
            <a:fillRect/>
          </a:stretch>
        </p:blipFill>
        <p:spPr bwMode="auto">
          <a:xfrm>
            <a:off x="5410200" y="1752600"/>
            <a:ext cx="3733800" cy="33147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304800" y="457200"/>
            <a:ext cx="4724400" cy="5257800"/>
          </a:xfrm>
        </p:spPr>
        <p:txBody>
          <a:bodyPr>
            <a:normAutofit/>
          </a:bodyPr>
          <a:lstStyle/>
          <a:p>
            <a:pPr>
              <a:buNone/>
            </a:pPr>
            <a:r>
              <a:rPr lang="en-US" sz="4000" dirty="0" smtClean="0">
                <a:latin typeface="+mn-lt"/>
              </a:rPr>
              <a:t>You will never learn as much as when you are teaching – Author Unknown</a:t>
            </a:r>
          </a:p>
          <a:p>
            <a:endParaRPr lang="en-US" dirty="0"/>
          </a:p>
        </p:txBody>
      </p:sp>
      <p:sp>
        <p:nvSpPr>
          <p:cNvPr id="99330" name="AutoShape 2" descr="data:image/jpeg;base64,/9j/4AAQSkZJRgABAQAAAQABAAD/2wCEAAkGBxQSEhUUExQWFhUWGBUYFRcUFRQUFRQYFxUWFxQVFBQYHCggGB0lHBcUITEhJSkrLi8uFx8zODMsNygtLisBCgoKBQUFDgUFDisZExkrKysrKysrKysrKysrKysrKysrKysrKysrKysrKysrKysrKysrKysrKysrKysrKysrK//AABEIALoAoAMBIgACEQEDEQH/xAAcAAABBQEBAQAAAAAAAAAAAAAEAgMFBgcBAAj/xABAEAABAwEFBAcFBQcEAwAAAAABAAIDEQQFEiExBkFRcQcTImGBkbEyQlKhwRQjctHhM0NigqKy8CRzkvEVNFP/xAAUAQEAAAAAAAAAAAAAAAAAAAAA/8QAFBEBAAAAAAAAAAAAAAAAAAAAAP/aAAwDAQACEQMRAD8AupiJXmWdSrLMkW1zYYzI+tBStNddyAAQJ7qERd1ojnYHxmorTvBGoKGu682SzyQhtCytDWuLCaOy3IHWwJ9kIAOX6I1tnon2woI+KzoqOJENhonRGEDbWJWFLouoEYFD2/aSzwSGOVzmuAB9kkZ94U4VlG1I6y2TD+IAeDRkgv0O0llfpOzxOH1RsVojf7L2O5Oafqsclup50aT5IOWwSMNDG6vIoNxdDVMyRLFY7daI9Hyt7sTvSqMh2vtjB+2cfxgH1QahPBVR9ogVLh2/tWYd1bubaehVv2YvgW1jqgNkYe00GoIOjggYfFqgpolY5bGg5bMgtDYAofaS9IIR1cwc4SA1DRWjdCSrHhWddIQc+URgA1DWgD2iCak+qBOwRMchYzOGWoaeJbUtdTiRWqOuGAfbpHDeZfVIuGwvhZHShLXOLQTSgIOXzKnbhsOGck07MY04vdr/AEoJkRpeFNWq8oojR7wDw3+QT1nna8BzTiadCNEHgxKwpa4SgRRcolJNEHHrLLNG2a2yYjQOe/PXfQLUZDqeCyrZ5/3wPxH1KCyusXVbqjioad2KvMqZttt1AcPzUdhG75oIm0MzqmA9ylZGV3IOSMoIu0UO5v8AxCN2VBFqjw0BJoSBSopUj5JqaPNTexVmraQfha4/T6oLq9lUJLBXcpV0aadGglaKsW8N+0PeQMQo0GmYFM/mVaCqvamf6mQfhP8ASgbkjDSAN9TxRtic9r3mntNaBU51Fd3im7qsAze4kuJJzOQ3Ci5eFtc+QQ2cVf7zvdYPicfogTYrH10zyR90w0J96V/vVPAKwRRNY0NaAGjQAUA5JFisoiY1gzoNTqTqSeZTtUHqri8ugIOOXKLtVyqAa834YpDwY7+0rKbvBFSNRh9VpG1EtLLN+Gnnks9uePFjG/CKd9Dogu9nhZKwOoMxnkExJdDd2QruyQey9qNCwqedkEEHPdFNHZckBLd2dDWnEZK0EcUzNQAk6eiCrS3J8JPipbYmxBskrg7FQBp4VJr9FFXvepOTcmjwqrPsTZ8FmDt73F30HyCCdwpBanFyiAoqubSt6tzJAQMXZdXXLMEKRvi/bPZcH2iVsQeSGl5oDTXPxWI3p0kS2i1Yn0bCwvEbW5jUDEXe8SB80Fzvy9JQ3sSYRvyVo6Py11kbIM3PLsbjq5wJCx2+9s45GYGNJcdScgPzWk9DluMlgoTnHI8eBo4eqC+EpBXlzEgVVexLi4EHSkleIXKIK7txJSyu/iLR86qkXO4guLTmKd+tVa+kiSkMY4v9G/qqhc7qYvD6oBdp79msQZLC1pc5xa6rSQMssgd5Wh3e+SSJj3OLXOa0uGRDSRmFVXEE0NDvzFR3KWu28cDqE5HyQS8vWD3wR+HNVa9No4pJHWdsgMjCS8UcBkBkDoaVClb6vWhwtOao7LpibNJKwdt+pJJGftUHegMkdiNKgk5Cld+m5a3ZLP1cbGfC0DyCzPZ2z4rTGB8QPKmZWokoOLoXF1BVulG7BLYy/AHugPWBpqcQphc3LuPyXznaLO9rqFrgRuoT896+trVGHtLTo4EHkVj9siMb3Ru1aSD9D6IM0sFzTSnssIHxOBaPnqte6KSLK50Fa9YAa8Xt/RQciXdspZNG4ECj25nIDManhqg2N0i4JENIUnEgOEi7iQQcn4ygeDl2qQFwPFaVFeG/yQUjpMkzhb3Pd/aPzVXuwdk+Cl+kmetoY34Yx8yVCXa/su5hAaX01Q953yIInSlmIt0FQKmtBquk1KWyyNlDmvaHMpmDogCu69RPE2YjCX1OGtaGu48EvrUw6MN7LQGtGTQNABwSAgt/R/AXTuduY35uy/NaC4qq9Htnwwvfve6ng0fqrSQg4F1eSmoOyFZ50gWTBI2YaPFHcwMvMei0ORVvbOx9bZXgat7Y/l1+VUGbQNJzKCtFraDgzJ4DUpx1oozLMnJo4lNQ2bAKDN7tXcEGjbFXyJozG4gPioACauLaankclZQFi9wW42e04oz7pAJzBoe0PE18lNv2itI+8Ehr2qtIq0A7w3uQaaEu0WpkTC+Rwa0aknRZbb7/ALRJG0mXCQK9jIOp/wBhANtDpC4Pc5+BzGkuJNaZ15nJBZNp9pJZqshcY4xqW5OdzO7kqFPbnxPxNc5rvixHF4nVWyEbt+p5lByXJGTVyCIbb3z9uRxc6mrjU03KTuoVa4HiKeSql+X0yz2gRt7TRlJT0HeFabhc2SMvYatJBBH14IDKURdloGOP6IQtJK7bMXVYQ0kO9rlwG9AHIM0lqHiloKEUplmkutQ01KDYtloMNli7xi881KOTdihwRsb8LWjyAThCDiUEmiUAg7IELKOOY3944IuVCSoMcv6z/Z7Q6NrampwV0wnQ1/zRRtrkcxpGKryCeAaONFqe0lxNtIBGUjfZdx7j3LMbTdr2Pk61pBcMJqMgBoAfmgFs7cLSCKYcOE9xaKGv4gVKQyVFfMcCo8lzRRwq2lKjULzHObmztDhxCAl5pWPc4HB3EjNv1HivWB9Tibn1mF5HfShHmChLXbWln03g7vJGbNRZOcd7jy45fNBPRig7zrz3qq7abUdQ3q4j967+kcT3qWv6922aFz3a+6OJ3ZLIZp3SvL3mrnZlB0x1ANauJNa1qO8lSF33nNZ8Ije5oqSaaOOWoOqCjeBmf++S9NM5+uQ+aC3WDb4symjDz8UfZPiDkUsdJj9DZ2YRpR7q+NclSeqCk9n7idapQxlQ0Zvdua38zuQW2C8vtAxRse4nWjcmn4S45FSdjumUOa52FoBBzNSaZ0opqzWRkLAxgo1ug+pRsZYO0SO6pyCDQrlvZtoZUUDx7Ta5j9CpIhZILe6OZkkLswDUgHCRlkdxC0PZ+/mWltMmyD2m/VvEeiCXovUXaLiDkqElRUpQcrkA70zKwHUA8xVPFyaJQRVpuCzv9qJteLatPyUXLsLAc2PkZyLXD5hWchdYEFBtvRg57sTLRQ/xMyPkUBZIRA0sJBwEguGhIOZCv20t6mGKjfbfUN7h7zvn81j21l5mKItGu7jUoKpthfBtE5APYYaDge9REMZOTWk9wBJ8gmWfM6KWua+ZLK/rICA6mGrmhwpUHQ8ggja/5+SXjC4dSf8AM0tja6Ak7gBUk7qDegfsFlfPI2ONpc55oB6kncBxWwXJdTLJCI2ZnV7t73bzy4IDYvZoWSPrJAOveBUa9W3XCO/ip2hqgRSpSXQgOBI3b9w7k43ikWu2MiFXHM+yAKuPIIHTGKIar43B8bi17dCPRPWRzsGYoTXLgNwXpvMoLzsvtELS3C+jZW6jQOHxNB9FO4ljskjmHE0kOGhGR8FrsROFtdaCvOmaD0z0E9yIeUwUDL1yqU5ybJQeKU1JcV1pQUXay2Vmk4RtDRz1Kxfay3mSWm4epWhbW2l9ZcOpeRXeBU19AsptkZDyDr696DjNK+A+q4wqTjNl+zPDhJ9oxDqiD93gyriHH2vko0IF0yWi7A7OFlLTMO0f2LT7o+Mjjw4KL2P2YDqTWhpDQQWMOWL+J44dy0JktUBLjxSWu1TTpqCpIAFaknRWa5NnMRa6U5UDgzeQdC47uSCmXneYic1gaS93sinZyyqTvSLHZDiL5O088dByWibS3fC6MMMVXsY4w4faDjQBrfHd3KgQzdgFwoc6g5UI1yQFiRMy2jLRMNlrWhod35Jk2pwOB+p0doCgldn7F9qtDAPYYccnIeyPErUVm3RuD9rmG4MFfFwp6FaQgYkKYkcnpAhnoGi5ebmuVXKIFFuSUwJslejegzTa2y4JZG8SXeDs1k20DaS5cPqt66R7B2GTDd2HZ61zb9VhG0rKSgd31QRZKt+xtzgffyiv/wAwR5uI9FE7PXP1zsTxSMf1ngO5XV1vYyjBm/QMYKkcPwjmgmYXHzRMUhOTRU7/AIRzP5KPs8Mjs30aPhBy/mdv8EaJS3eOQQKvOKkLye06lO4caBaVsvaRPFDM0gjqg11NcQoKHlR2XeszNsFDXRd6M9qGWeSZkgIikIcHCpwEVoMI3EHdwQS23l+SC1gRPw9UABkD2iO0RXuNFS7ffTzL2zjc4435UyrrQKS2ltzZrRLI32XO7NcjQAAHu0VWuJ4kt7gcx2W08NEFxmseNokiPeOHJD2iXrWEEUkbmW7+Y4hEtJszqfunH/gfyTd82c0EjPbbmD8Q3g8Qgt/RfE0xyyg9tzmtd3BoqPMlXhUforoYZXN0c9ppwOE1Cu6AWVyGeUU9CyBA1RcolJFUCXLzF5Ilmwgk6AEnkBVBR+kq/v3LKHqwHPoakPNQGndkM/FZHfTRJKHuOFmEZ6uO+jRvKs97W7N8rtXlznZVzceyKb1AujbQOwOdXeRlyCDjLbJIAyBvVsApX3qc9yn7iuXAM30J13E8yoq57W3FQ5EcfpVWOGyiU0JfTjjI9EEoIGj2pP6kzNbLO33xXmmn3LZWntMe495lcE5CLKz92wd2HteWqAO1W3E04BrlXQZpmzRNiaauB3kg5eaJntYcaQ2ZxPxP7LR/KjtmdlpLdKWyOGFtDIQBhZnk1rQKVNN9UDOytzvvGbDHiETc5JS04R3Nr7Tj3LvSBsoLDaYnWRrgMAcSSXOc4OOJxr4LbLru6OzxiKFoa1u7j3k7yqF0sTGOWyv3UlB782IIiC1NnZ3kCo8M0CD1fZJ+7OTSfcPwnuRVliaRiaeVOBCFva2RB2GQ4QcsW4nv/NBYuiiUsntcG4YHgcyfzWjkLOejcCO0PxZmSMBrhmHBprQ9+a0hABJVDPCNkQM6BJKac5OBNOQcJUZtFIRZZSMuwR55KSKg9sT/AKSX8I9UGWuAe0ggEHj3afVdsUbM2saBUjIVpTkuDRn+bkmx/tmfhQF2m6IKFzwRTUgkEeScgsNGCskuDVtaAgbiTSvmjb4H3Mn4Sp4tFNNyCKZb4sOF0pqPedkTyoM0Ha74hYcmSSO3UZhr/MaJq3xjHSgpyUhd8Tcsh5BAJDHPMKvHURnRjc5H83bvBbPsxdDbLZ2RtABpifxLiM68tFm9h/8Aag/3Gf3Ba45B5Z/0sRscLNjNADKfkxX2qpfSWwEQ1AOUmor8CDPYr2ZE0MAdIdwYKnxOiX/5JzgWmJrgfdkeyviG1TNzsADqADMaCinomimiAbZ2Z0ErHshwta6payXEKb6NfpruWw2O0NlY17dCN+vIrMLIVdtk3HC8bsQy8C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2" name="Picture 4" descr="http://arc-coach.com/wp-content/uploads/2012/05/Unknown-Comic.jpg"/>
          <p:cNvPicPr>
            <a:picLocks noChangeAspect="1" noChangeArrowheads="1"/>
          </p:cNvPicPr>
          <p:nvPr/>
        </p:nvPicPr>
        <p:blipFill>
          <a:blip r:embed="rId2" cstate="print"/>
          <a:srcRect/>
          <a:stretch>
            <a:fillRect/>
          </a:stretch>
        </p:blipFill>
        <p:spPr bwMode="auto">
          <a:xfrm>
            <a:off x="5105400" y="685800"/>
            <a:ext cx="3657600" cy="38862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09600" y="152400"/>
            <a:ext cx="7620000" cy="792162"/>
          </a:xfrm>
        </p:spPr>
        <p:txBody>
          <a:bodyPr>
            <a:normAutofit fontScale="90000"/>
          </a:bodyPr>
          <a:lstStyle/>
          <a:p>
            <a:r>
              <a:rPr lang="en-US" dirty="0" smtClean="0">
                <a:latin typeface="+mj-lt"/>
              </a:rPr>
              <a:t>Handouts/Individual Contributions</a:t>
            </a:r>
            <a:endParaRPr lang="en-US" dirty="0">
              <a:latin typeface="+mj-lt"/>
            </a:endParaRPr>
          </a:p>
        </p:txBody>
      </p:sp>
      <p:sp>
        <p:nvSpPr>
          <p:cNvPr id="3" name="Content Placeholder 2"/>
          <p:cNvSpPr>
            <a:spLocks noGrp="1"/>
          </p:cNvSpPr>
          <p:nvPr>
            <p:ph idx="4294967295"/>
          </p:nvPr>
        </p:nvSpPr>
        <p:spPr>
          <a:xfrm>
            <a:off x="2895600" y="914400"/>
            <a:ext cx="6019800" cy="4876800"/>
          </a:xfrm>
        </p:spPr>
        <p:txBody>
          <a:bodyPr>
            <a:noAutofit/>
          </a:bodyPr>
          <a:lstStyle/>
          <a:p>
            <a:r>
              <a:rPr lang="en-US" sz="2800" dirty="0" smtClean="0">
                <a:latin typeface="+mj-lt"/>
              </a:rPr>
              <a:t>Students prepare a written summary of their learning issue (outline). </a:t>
            </a:r>
          </a:p>
          <a:p>
            <a:r>
              <a:rPr lang="en-US" sz="2800" dirty="0" smtClean="0">
                <a:latin typeface="+mj-lt"/>
              </a:rPr>
              <a:t>A handout of essential information is</a:t>
            </a:r>
          </a:p>
          <a:p>
            <a:pPr lvl="1"/>
            <a:r>
              <a:rPr lang="en-US" sz="2400" dirty="0" smtClean="0">
                <a:latin typeface="+mj-lt"/>
              </a:rPr>
              <a:t> Posted on CANVAS for the Instructor</a:t>
            </a:r>
          </a:p>
          <a:p>
            <a:pPr lvl="1"/>
            <a:r>
              <a:rPr lang="en-US" sz="2400" dirty="0" smtClean="0">
                <a:latin typeface="+mj-lt"/>
              </a:rPr>
              <a:t> Emailed or </a:t>
            </a:r>
            <a:r>
              <a:rPr lang="en-US" sz="2400" i="1" dirty="0" smtClean="0">
                <a:latin typeface="+mj-lt"/>
              </a:rPr>
              <a:t>Dropboxed</a:t>
            </a:r>
            <a:r>
              <a:rPr lang="en-US" sz="2400" dirty="0" smtClean="0">
                <a:latin typeface="+mj-lt"/>
              </a:rPr>
              <a:t> to the 6 members of their group one day prior to the next meeting date. </a:t>
            </a:r>
          </a:p>
          <a:p>
            <a:r>
              <a:rPr lang="en-US" sz="2800" b="1" i="1" dirty="0" smtClean="0"/>
              <a:t>Standard of Excellence-Weekly Handouts Rubric </a:t>
            </a:r>
          </a:p>
          <a:p>
            <a:pPr lvl="1"/>
            <a:r>
              <a:rPr lang="en-US" sz="2400" dirty="0" smtClean="0">
                <a:latin typeface="+mj-lt"/>
              </a:rPr>
              <a:t>Used by the instructor to grade handouts</a:t>
            </a:r>
          </a:p>
          <a:p>
            <a:endParaRPr lang="en-US" sz="2800" dirty="0"/>
          </a:p>
        </p:txBody>
      </p:sp>
      <p:pic>
        <p:nvPicPr>
          <p:cNvPr id="15362" name="Picture 2" descr="http://www.auburn.edu/%7Eburnsma/papers.gif"/>
          <p:cNvPicPr>
            <a:picLocks noChangeAspect="1" noChangeArrowheads="1"/>
          </p:cNvPicPr>
          <p:nvPr/>
        </p:nvPicPr>
        <p:blipFill>
          <a:blip r:embed="rId3" cstate="print"/>
          <a:srcRect/>
          <a:stretch>
            <a:fillRect/>
          </a:stretch>
        </p:blipFill>
        <p:spPr bwMode="auto">
          <a:xfrm>
            <a:off x="457200" y="1143000"/>
            <a:ext cx="2343150" cy="427672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latin typeface="+mn-lt"/>
              </a:rPr>
              <a:t>Independent Learning Activities (ILAs)</a:t>
            </a:r>
            <a:endParaRPr lang="en-US" dirty="0">
              <a:latin typeface="+mn-lt"/>
            </a:endParaRPr>
          </a:p>
        </p:txBody>
      </p:sp>
      <p:sp>
        <p:nvSpPr>
          <p:cNvPr id="3" name="Content Placeholder 2"/>
          <p:cNvSpPr>
            <a:spLocks noGrp="1"/>
          </p:cNvSpPr>
          <p:nvPr>
            <p:ph idx="4294967295"/>
          </p:nvPr>
        </p:nvSpPr>
        <p:spPr>
          <a:xfrm>
            <a:off x="152400" y="1295400"/>
            <a:ext cx="5410200" cy="4525963"/>
          </a:xfrm>
        </p:spPr>
        <p:txBody>
          <a:bodyPr>
            <a:normAutofit fontScale="92500" lnSpcReduction="10000"/>
          </a:bodyPr>
          <a:lstStyle/>
          <a:p>
            <a:r>
              <a:rPr lang="en-US" dirty="0" smtClean="0">
                <a:latin typeface="+mn-lt"/>
              </a:rPr>
              <a:t>Each ILA has different requirements</a:t>
            </a:r>
          </a:p>
          <a:p>
            <a:pPr lvl="1"/>
            <a:r>
              <a:rPr lang="en-US" dirty="0" smtClean="0">
                <a:latin typeface="+mn-lt"/>
              </a:rPr>
              <a:t>E.g., Administer a (given) test and interpret the  results</a:t>
            </a:r>
          </a:p>
          <a:p>
            <a:pPr lvl="2"/>
            <a:r>
              <a:rPr lang="en-US" dirty="0" smtClean="0">
                <a:latin typeface="+mn-lt"/>
              </a:rPr>
              <a:t>Instructor uses a rubric specific to that ILA to grade the student’s submission (uploaded to CANVAS)</a:t>
            </a:r>
          </a:p>
          <a:p>
            <a:pPr lvl="1"/>
            <a:r>
              <a:rPr lang="en-US" dirty="0" smtClean="0">
                <a:latin typeface="+mn-lt"/>
              </a:rPr>
              <a:t>E.g., Analyze a language sample (using a specific method as learned independently)</a:t>
            </a:r>
          </a:p>
          <a:p>
            <a:pPr lvl="2"/>
            <a:r>
              <a:rPr lang="en-US" dirty="0" smtClean="0">
                <a:latin typeface="+mn-lt"/>
              </a:rPr>
              <a:t>Instructor uses a specific rubric to grade this ILA</a:t>
            </a:r>
            <a:endParaRPr lang="en-US" dirty="0">
              <a:latin typeface="+mn-lt"/>
            </a:endParaRPr>
          </a:p>
        </p:txBody>
      </p:sp>
      <p:pic>
        <p:nvPicPr>
          <p:cNvPr id="13314" name="Picture 2" descr="http://www.dysphagiaplus.com/images/bdae.jpg"/>
          <p:cNvPicPr>
            <a:picLocks noChangeAspect="1" noChangeArrowheads="1"/>
          </p:cNvPicPr>
          <p:nvPr/>
        </p:nvPicPr>
        <p:blipFill>
          <a:blip r:embed="rId2" cstate="print"/>
          <a:srcRect/>
          <a:stretch>
            <a:fillRect/>
          </a:stretch>
        </p:blipFill>
        <p:spPr bwMode="auto">
          <a:xfrm>
            <a:off x="5638800" y="1447800"/>
            <a:ext cx="3505200" cy="31242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5410200" cy="715962"/>
          </a:xfrm>
        </p:spPr>
        <p:txBody>
          <a:bodyPr>
            <a:normAutofit/>
          </a:bodyPr>
          <a:lstStyle/>
          <a:p>
            <a:r>
              <a:rPr lang="en-US" sz="3600" dirty="0" smtClean="0">
                <a:latin typeface="+mn-lt"/>
              </a:rPr>
              <a:t>Final Examination (Options)</a:t>
            </a:r>
            <a:endParaRPr lang="en-US" sz="3600" dirty="0">
              <a:latin typeface="+mn-lt"/>
            </a:endParaRPr>
          </a:p>
        </p:txBody>
      </p:sp>
      <p:sp>
        <p:nvSpPr>
          <p:cNvPr id="3" name="Content Placeholder 2"/>
          <p:cNvSpPr>
            <a:spLocks noGrp="1"/>
          </p:cNvSpPr>
          <p:nvPr>
            <p:ph idx="1"/>
          </p:nvPr>
        </p:nvSpPr>
        <p:spPr>
          <a:xfrm>
            <a:off x="4419600" y="990600"/>
            <a:ext cx="4419600" cy="4800600"/>
          </a:xfrm>
        </p:spPr>
        <p:txBody>
          <a:bodyPr>
            <a:normAutofit fontScale="62500" lnSpcReduction="20000"/>
          </a:bodyPr>
          <a:lstStyle/>
          <a:p>
            <a:r>
              <a:rPr lang="en-US" b="1" dirty="0" smtClean="0">
                <a:latin typeface="+mn-lt"/>
              </a:rPr>
              <a:t>CMSD 684 – Sem: Adult Language Disorders</a:t>
            </a:r>
            <a:endParaRPr lang="en-US" dirty="0" smtClean="0">
              <a:latin typeface="+mn-lt"/>
            </a:endParaRPr>
          </a:p>
          <a:p>
            <a:pPr>
              <a:buNone/>
            </a:pPr>
            <a:r>
              <a:rPr lang="en-US" dirty="0" smtClean="0">
                <a:latin typeface="+mn-lt"/>
              </a:rPr>
              <a:t>    The week before final exam week, a video is uploaded onto CANVAS for the students to view (as many times as they wish).</a:t>
            </a:r>
          </a:p>
          <a:p>
            <a:pPr lvl="1"/>
            <a:r>
              <a:rPr lang="en-US" dirty="0" smtClean="0">
                <a:latin typeface="+mn-lt"/>
              </a:rPr>
              <a:t>Students required to answer (in writing) specific questions regarding</a:t>
            </a:r>
          </a:p>
          <a:p>
            <a:pPr lvl="2"/>
            <a:r>
              <a:rPr lang="en-US" dirty="0" smtClean="0">
                <a:latin typeface="+mn-lt"/>
              </a:rPr>
              <a:t>Clinical observations and impressions</a:t>
            </a:r>
          </a:p>
          <a:p>
            <a:pPr lvl="2"/>
            <a:r>
              <a:rPr lang="en-US" dirty="0" smtClean="0">
                <a:latin typeface="+mn-lt"/>
              </a:rPr>
              <a:t>Diagnosis hypothesis and rationale</a:t>
            </a:r>
          </a:p>
          <a:p>
            <a:pPr lvl="2"/>
            <a:r>
              <a:rPr lang="en-US" dirty="0" smtClean="0">
                <a:latin typeface="+mn-lt"/>
              </a:rPr>
              <a:t>Choice of diagnostic tools and rationale for use</a:t>
            </a:r>
          </a:p>
          <a:p>
            <a:pPr lvl="2"/>
            <a:r>
              <a:rPr lang="en-US" dirty="0" smtClean="0">
                <a:latin typeface="+mn-lt"/>
              </a:rPr>
              <a:t>Choice of treatment approaches and rationales</a:t>
            </a:r>
          </a:p>
          <a:p>
            <a:pPr lvl="2"/>
            <a:r>
              <a:rPr lang="en-US" dirty="0" smtClean="0">
                <a:latin typeface="+mn-lt"/>
              </a:rPr>
              <a:t>Citations and references</a:t>
            </a:r>
          </a:p>
          <a:p>
            <a:pPr lvl="1"/>
            <a:r>
              <a:rPr lang="en-US" dirty="0" smtClean="0">
                <a:latin typeface="+mn-lt"/>
              </a:rPr>
              <a:t>Students have one week to complete the exam.  </a:t>
            </a:r>
          </a:p>
          <a:p>
            <a:pPr lvl="2"/>
            <a:r>
              <a:rPr lang="en-US" dirty="0" smtClean="0">
                <a:latin typeface="+mn-lt"/>
              </a:rPr>
              <a:t>Papers must be typed, double-spaced, and uploaded to CANVAS</a:t>
            </a:r>
          </a:p>
          <a:p>
            <a:endParaRPr lang="en-US" dirty="0"/>
          </a:p>
        </p:txBody>
      </p:sp>
      <p:sp>
        <p:nvSpPr>
          <p:cNvPr id="12290" name="AutoShape 2" descr="data:image/jpeg;base64,/9j/4AAQSkZJRgABAQAAAQABAAD/2wCEAAkGBxQSEhUUEhQVFhUXFBgUFxYVGBYUFBQXFBUXFhcUFBgYHCggGBolHBcUITEhJSkrLi4uFx8zODQsNygtLisBCgoKDg0OGxAQGy8kICQwLCwsLCwsLCw0LCwsLCwsLCwsLCwsLCwsLCwsLCwsLCwsLCwsLCwsLCwsLCwsLCwsLP/AABEIALkBEAMBIgACEQEDEQH/xAAcAAACAwADAQAAAAAAAAAAAAAGBwMEBQABAgj/xABLEAABAwIDBAUGCQoEBwEBAAABAAIDBBEFEiEGMUFREyJhcYEHMlKRobEUI0JicpLB0dIVFjNTgqKys8LhJUNUcxc0NUSj8PFjJP/EABkBAAMBAQEAAAAAAAAAAAAAAAECAwQABf/EAC0RAAICAQQCAQIGAQUAAAAAAAABAhEDBBIhMUFREyJhFCMyQnGhBSQzgdHh/9oADAMBAAIRAxEAPwB2PnaDYnXkufCG8/YUEYhVv/KtNHfquc+47opD9iN+iCAVRUrMagi/SPy+Dj7gqP540X68fVk/Cq21lEDETZLGSCxQchtqG2NrKT9cPqv/AArn510n64fVf+FK1sS9FiG5nbUM/wDOyk/XD6r/AMK5+dlJ+uH1X/hSuLF4DhzC7cw7UOGgxeGe/RPzW39Vw94Cu3QPsHicbQ9jiASRY8DYbr8Eatmadzh6wujK+xZKj3dcuus45heHVDBvc0d5CaxTKrdqqSF7mSTBrmmxBa8248Gqt+fNB/qB9ST8KuVj6NxJlNOSd5dkJ9qxqwYRrmFP+yNf3Ejk/sMki+3behP/AHA+rJ+Fd/nrQ/rx9WT8KVuINh6R3ReZfTf9qriNqT5JeimyPsa023mHsF3VLQOZbJ+FVv8AiZhf+rZ9WT8KT208YEBsgEhFZGWx6eMldn0//wATML/1jPqyfhXk+U3Cv9Yz6sn4F8w2XDBuJ4o7wy0sUrs+nv8AidhX+sZ9WT8Kkp/KPhkjgxlWwuJsAGyXP7q+Xnta3edezX3K5s9XxRVUUkhIY113dUnTuGpRcnXBL4ortn1j+WYfT/dd9y4MYh9P9133LA2cxajrWg000cmmrQbPHexwDh6lvNw1iz/NmfhAcca8skGKRel+677l3+UY/S9jvuXiShYAe5eMPpGFjSdSRe6PyZrqkLWP7kpxSL0/Y77l1+VYvT9jvuUhoo/RC9NpWDc0epOnm+39g/L+5F+U4vS/dd9yzKnbOijeWPnDXDeC2S4/dW4GAcAkt5WXs+HDIBfohmtzufsRc5x7ofFCM5VyMg7eYf8A6lv1ZPwrwfKDhw/7pv1ZPwpCk3UEkZPBL8zNX4OHtj+PlGw3/VM+rJ+FEGG4hHURNlhcHxvF2uFwCASOIvvBXyxLFzC+iPJgP8LpfoO/mPVMeRyZDPgWONoxMSdbGKU/Of8AyZEVYvjjYbXuL8xZC+If9ZpfpP8A5MiMMbwdlS0NfcAG+mhVHdcEsHx718nXky8WxRr6Uvsctt9jZLljs+oG8pvz0rW07owOqIy0A8gEvMPpQ1o0+UlYG1brogbh7+S7/Jr+SLcgsuujXHAnLhL8p7krdoppW57PIykp+SRaHuXz9tMC+pljbvz+9LJXRfC1zZr7N7SS09JmNn3PE66lG2zNY+qi6Q2F+AKXdNgMpg6Pcd6LtlMWZQ0+SY2txU1CO6wNvYGMVCBvuVUxumYIyQNVA3a+mLA/OLHtUdTirZ4zk3HinaiiXLJKDDY3RgkXuF6kwqIAnKusMnOQC3Yvf5Sa574gesG3IS7o3RyugLr9o6aJxaRqDbip6HG45XBrRqUL4rSxumcDqTJb1pp4HsdCxkb7dbKknNQXJWUVLiIJ7VUpFO4pb2Tt2sw1vwGc+je3gknZcpXya9NGo0ebLknXIF8oGm+xK2MEwGSp83QXtmOtu7tRA7ydM3ZyTztvKaM4p8gzxnPiICT09hpu7CNe8qhIAPSv4FGVXsg+PSLM7tOg8UPV0WUlsjSHDTl4arRFqXRgnjlHsoUdZJC8SRPcx7TcOYS1w8Qn5h+1dSYWGaupwcjD0mUgOzi4N+e6/bwC+f5B3DsTJwQiqwVzHAF0bpIw4725QJm29fsSzx7hIumMSixecyhrqjpWuGgboCp8TdUsYTFK9gB3A6JP7AbQfB6mPpHZo8wbcnVl+PcnviPXgeRxFwsU7g6NcYQkrAaqxWqaevUykb/PIRxsntcyeEnf0ejiTyF0C45ROMRPZ9iwfJ5WGOKsabgkm1/oIq3G12LKMYuhgYr5XKaJxaOsRpoQlrjOO/Dql0wFgRYDuS8rGOMjjY6uPDtRJsubEA8laUFFWHTO5BNhUPxguFufAJbdJ0Q6O/LhzVTBnZZmkC/MJxROikgygjVtraXGijjl7Lai01Qj9pacdXKLXTm8mrbYZTD5jv5jks9sqDo3gWNuZTQ8nwth9P8ARd/Mcq4Xc2T1H+yv5BzFJA3GKUuIADn3J0A+JkRwMWhtfpWetLzat4GJQFzWuF3Xa4Xaeo/ePb4KerrmMtala+/6uJht35nBWlkUXRjUbVhnW41CInnpG+aRv7EDUdRmaLekqtZI2UWNHIPoiGP12eu4C5osymlAHOWMfaVKWSykY0GkEdwFN0SEW4hUcIn+NQB7gufDKk/5Q8ah59zU3yoG0K5Y9D3JA4jE34fMSbHOE0ukqD/lw+Msjv6FGKaTf0NGDzs5x/hQeQaKpNA7T1jBbrDzUN7TUzpYnCMFxv8AJBKZbYZuHwUd0bj9oUjY6j9ZAO6E/jSqVOw26oRdHglXYNMUlh2FMvB6YxxNBY/dr1SiwR1H69nhCPtcvTYpuNQfCNgXSnuFSozaIkNFo37/AESsYUMsdXJO6NzY3sDddNdUeio7V3IzpY3s33Y712NvauxxuQJOkJWopWmZ2Z2Uh+ax0Nkz8N20pY42tc65AtzKUO1rnPMbgbO1bf7EU7MbHh8XSSPOa1/YjkhF1YY7uWjd212vp3UskcY1kB4c+KTSZGPU8Yp5G21buKWxS7FHo36SVxY4tkqER00QtqWBx73C596JI2hDWAYpG9jGNuHNYAWnfo3eOYUtbtOyJ2UDsLnkMYOy53+Cmo8mretpZxmlABINjbwKVePsbLmaQC9u52425X4pkPxkSD5DvoOv7CgfbLA3D4+IcOs3dftCrCVOmZcsN0bQAysLdD60xNgqmOPDpelfkzzvLNCQ7JC3MNBp5wF0GYHgs9dN0cQJIBc4ncxo4uRVW0cYjipoX9I+ON4IAytdM4nML7idGjfwWu+LZ5bqwHidutvTg2Lx0zUoa97rt6nHcNyTbTw3Hd/7yTJ8jVSDUSQv+WwuH0mb/YVnzRTjZbG/AX1Do+idnzHlvXmipacQ6R9Zw5G5WnjUYa14twKV+0WOT0+QsdbXcezVRx503sS5KZNNUPkb4CYYSwusITf6KGa2Hoqk2bltwU9PttO45rAHLyWd8PdLne/VxKs4OuTtNSlwbGE4v0UmbwRLhW08cLy/MXXN7JcBx5H1L22dZulwejLFGbth7tdtS2qy5eCavk7dfDqc/Nd/McvnNpO+x9RX0T5NP+mU30HfzHKunX1MzayKjjSXsDNvH2rYj2n3FTU9RcKp5Rj/AP1s8fcVSo6pNnXJix9BAJF3nVCOZTdIo0OWs69B6qCReuktvTJALQkXOkWPRYi6SaZhblZHla0nzpHEXcQPRHVF+d1oF6NAss9Ku+lVLpF30i4Bd6ZdGZUTMozMmSA2XzOtvBDr3oZiciDB3ahacaojNiX2jo/jMu7JM4a9hKZOASwCAB0rQSOYCBPKHR/H1DAcvxuYHlfX7VhUmBS5WvMhI3b1LJG/JaEmv+RkbVU9Kyllc12YkHt1toksm9iOCPFA+4GjL37glAFFNPzZ6GlVQGJ5PsLytZMWt6+Y3I6zQ12hB7beoomxjA2VDSCADztfehnY/EX/AALLGzO9rywAnLxzAE8BY+xFuGSSlvxjMmg0zB1jxAPEIOUuzVHHGv57PEeER5ukfYvAAvYDQaAAKri8rbEaWtZWqp5WPVsJ37gg7btj/HGCpHrYFohgxF7OjBz5XZtHhvRBzcnC2rja2t0vqjEY7FzXShxcb5ommJvLK4Hn2Igqql0UrsgJZI20jRxy7nC+8i5FuI7kP4piVMxhbES926xa4BvzTew03cVtVSSpnh5U4TfHZibTSMdVSujvlc4O1FjdzQXXH0sy1dgMR6CthfydY/tAt+0IacSSSd5Nye9aeB6Ss5iRn8YS5OYsGL9Q8q3F9HOcwjvQTtDg5rg1zQQBusj/ABOlzRkX3hB1JtKync6B3yRce1Y4Rr6l2WlLd9LfBgwYE5rsg86yhwembFUZZTax3Fe27fATOeY78BuWXLiXwmqbJa1zuWhuf7g4VF3Qw3Q05cS0jcdEuK8HpX5Wm2bSwKZ8VKwAdUbgvYpo/QHqWN5oLhsvjnsdlbCZIujj0F7cQm7svb4LFltaxtbd57kr2Qs9EJmbHNtRxAfO/mOV9NJSdozZ+hc+Uj/mmePuKH4ZbIi8ojL1bO5x8Gsc4+wFC11bL2Rh0bMFQrrJlgRyK5DMpUPZsNehPykV7GwsifnAkOjmHzS3iRmGbfuJst2OZYW3OFOqqcdGLyMdmA9IEWIHsPgmguRWzD2AZC6ru2Wd72RkgvytaRoLWD3EjXddMsyJXbI7M1ENU2SVpY1gLrgghxIsGae3uTFMyaa5FTLJkXh0qqOnUZmS7Qtlp0y4x6piRTwuTxQrZp0y3sMOoWDSrboDqrREYA+U+G1TN85jH+z+ymwvD2SQM+MANhporflRh+PYfSgt9Vzh9oQLUwx2AY45rbrqGaVS2+yuPrd6Gxjs8baKUZwT0ZH7q+fAERVNHKWOOZxAGousrBsMkqpmQxC7nHwaOL3cgBqpxxOLa9no6ea2Wza2JxBzHPja4NLrPBcLjqgggDnYj1JgUFbKdHZHA73C7T6tbqph/k4hgIc6SSSRuotZjLjkBr7V7fMGdUjKeSfJilHlofFqsc7US1USrMxCcAW4qGet16oJPcoIKdz3Xd6lKissl9EPwW7S88kF4bs06pmcAbAsdIDa+pOgPZqmNibLRZBveQwdx1J+qCrmxODuzyykWaQI2dvWu492gWjTfVNIwaxJY2/QoMXwOalLRM217lpGodltf3hWtjaTpqyNu5oOZx4ANG8+xO3FMLiqWvbMBlB46ZQNL9nFeaHAqZjQIqaNttxLRnI4k33XWvJpm72s86GoXlHuoq4sou8buaTW1VC91U50eoI3prY3sfFUjqXhcD57B1T2ObuPeLFCGJ7MzQPYHm7Dp0jTp3H0T3rG8M8ab7LqcJ8C+/I0t9ytYVEWTxg7w5F0kbIpPPBHeh6R4NY227MF0t1cltPtt0NeM9UdwXWYXXGkBoJ0FvsVeCriebNcLrDkjJv6aGTXkutcEx9kP+Ui/a/mOS3DLJj7H/8AJxftfzHLTprvkll6Fx5Sqvoqpj7X3s15SgxE+AeT4IZcEWbfUYmrYo3Gwc6199rXI0PaAhadmVzhyJHqNlbKvIkOjw1ysxPVQKaIqaGZbD1KJFVuvWZMIyznXTnqDMu8yNAPbnLxmXLqMlNRxMwq5TqjGr1OiA1aVbNIVjUxWtSOToVmL5TYrtp3fTb7j96DcFwZkkLnAWlubHuNkeeUFt6VjvRlH7zSEsy6VjepIWi5NvEqWeNspidI3ZcLkjilLrWyfet3yX7NfBafppR8bMAe1kY1a3vO8+CxNi6aatktM4mBmsg4PPBnjvPZ3poTHUd6vo8DT3SDqtVujtjxfZQqZAHg34H1lZGJUMZqA5zd8b+YuQ6M/aVsVzfM7FSx+me6MOjtnjIcW8bEFpt81wPgbLe0lRgi2CVXGI5CG7t9uwqaNwRHhdPFUNs9rXAG7Lt3BwB7wb3W/Q4VEzzI2tPNrdfWdV5+TTNzfPB6mLWJQSa5AyhwZ08vXu1jGgW+UXPsdBw6ttfnLXxSvEAbDCBnPVAG5oA493E/evMuL5WvLBq+R7i4b9XZWNb25AxecPw05s7wOkcN2/K3fa53niVr0+nUVZh1GplkfJ6p2aXebkG9j8p3pHmtKJoDde89pO4KXoQ0agKHMdDzd1RzJ0B7gAStEqMyJHX0HP2BVMSpGyMcx4u1wLT48RyKvRjU+0+4LxO1RmrKxEpW7BSte5pluL6G9iRwJUtJsj0b2uzC7ddSiLypU8jIW1ETiOjOWQDi1xsD4OPtStOPy+kfavJywy7qXR6eGWNKxqyFzm5S5gFrLHptnmsfnE1u5Abcel5qb84Jm8QofFkTK/lPyNOo2hpqeOznPe+24Am6Z/k+q+mw+nkAIzNc6x3i8j18tybRyO32K+m/JXKX4VSOO8xuP/kerYISi3uI53CvpYt/LebZrcv6gsTC5c8MTucbT7Ft+XD5Xd/UEL7JS5qSPszN9Tjb2EKmXojA0yvbCvLguAqSHZdo4TI9rBvcbd3M+CL27LQW895PO491kObPM65dyFh3n+yImzFCTfg5UcOycP6x/rb9yza/A2RyZBISejzgG175iLadi12Sk6X36IZx2rPw2RwPmkMHc0f/AFUxW7bEnXggmhsq5C0Zjm1VJ7VQVHUavU6osCvU64406crVp3LLp1owIoB3tgzNQyfNLHepwH2oBw/DjMwgcHH3XTGxZmejnb/+Tj9UX+xLPAJqh1UyCEdV/We47mNboT6rW7UuWMpJbR8clF2xjbKUYhpo2AWPnu4XLze/uHgtQu6w8fcoujDWDsGX/wC9iipZ+vlPAX132XqYo7YJGLLPdNv2yy+O5C9VEGtxvt/6O5SAaqSd1hdPJiRMTB4cj5QNLSgtHZIA73ud6lsYhXtDXsY5peGEuAILmg3AJA3X138kO1kjXVE7HSdGzoonSPByljQJC6x+SSLC6i2dfTiknlpYxHGXSa5Td4jYOsSes4kk6u1WbhzpmlRl8bklwXsKo2sYx7hqGNyjl1Rr3rUp2gXJ84+NlTgGjW2uQ0Cx4WA1KkEgc7I09UecfTI3gdguLrV4Mtcnde7S3M+xddJ1rei248R93vUVa+7go2PHSSDmG+rUJfAS9AOqOZ1PivMwuQopasDTla54Dk0cz2KPI9+pJYD9a3Z6Pv7krGRVxeibNE+J26RjmH9oWXz5UYKGOcxz7Oa4tItxBsU/qmlji6znAfOe7X1k6pWbatgkqM7CWkizif8AMI06Qd408Fi1EXVxZqwtXUgQ/JTeDwVXrWblpvp2DdIs+plLbWWROW7k1pR2ujPsvrPyR/8AR6P/AGz/ADHr5ew2PpnZeq3S9yvqbyXRZMKpW6GzHC43fpH7lZMhKKStMXHlsFy7u+1BmxR+Ie3lJf1gfcjHy4fK7v6ggLYGa/St7Gu9pH3Jci4Gg1VeQqcvK9uXmNtyBzNvWooYJMFjyxg8XG/2BaIKrRCwAHAWXoOSgL9Gbvb339SCppM8j3+k9x9ZRbDLYPd6Mbj42sEINZbQq8OIk5dl6nfpZdvaoI9FYumARBqtQKIBTRhLYTQp3LSgKyoCtOnKKYGjYiZmje3mxw9YIQNsAB00rTa+Ru/5r0dYedUB7OHo6+RpBsRK3Tsdfdx3K0P1ISX6WG75Sw8+BF9Ow/Yq8crC9ouMwv1flN5ju3LqaXTUXbzBvbxt7Cs41LBKzrguvlFt9jpYr0vBj8hCx+tre0qw5oI3Kibkab+Ckp6wHqu6ru3j3FK2GhL7eYrI2vnhbo172F3EutG0NHY0WvbmmHhdN0VDTQ65n5bj6Tumkv2W6viFi7XbICqrHSh+V7GsaGkDK+4uLu4bz7ETsdmneGf5bRC08G6Bz3d9ujH7KzQh+a2/R6GTP/pFjv8Ac3Xrhf8Af9F5lz1GnrHz3cvmhR4fhrKfPkv13Fxvwub5RyCvQsaxth4nieZKr57laWeeitUv6yoVYd0rXNvaxDgNb6dXTjqFPM/rqhXYgYZGPBs2+V3Kx4nuNij4O8m1QU5BDn7/AJLfR5uPNx4lTmRz/N0b6W8n6PZ2rNppg/jmBAc927NfVrByFtT4c1o9MTuI7t5/spscry0TN5aCfSd1j6ylP5QZI4qsgtAzMa7s4i49XvTdlBtqR/72WSv8rmHl0cUgbqJMt+x4J15agetZ88biXxSp9AVLWxEaALPmYHcbKoYSCpqoaBYttPs2RlcXwdNozwcF9VeSZtsIox/+Z/mPXyjSUxkdlbvX1f5KIy3CaRp3iNw9Uj1Rd8sjKq4QufLh8ru/qCWWw0tqgj0o3DxFnfYU0/LHSPleY42lz3CwaN5sb6eAKVFDQT0kzJJYZGhpIN2kXzAtAvu1JC6VVR0U+w7fJZXcJZd4PLX7kM0dPPI8SSuytGoib/UUa0NGI2NOuZ4zuub2BPVAHDTXxUWqQxZnqQ0arxT1YeNOG8FS0WCyzz6/ow1pDbanQ5jfg06G/YpMQooYXWifmdfrW8xvzQflHtS7TmyzSNBY+7g0HKC47gL3KqYvFGQHNubaAnQldVP6Bo9J9/qhUCD2qqntjtE2W7ISF20r2WrxZLuDRK1TxhQMVmJBsJYiC0qYqhGFdgRTOaNuhOqBqr4rFHcPjT++z+6NaIoN2wZlrw7mI3ey32K0XTT+5Nrho16uqy63AJ0v8l3YeCCdpcUyOa9tgWyMJ8Hi/fxWptBiPRtuADzHPv5peYhiHSE33XuAeC2ajMoxpdkNPjuSb6H7STBzQR3qWQtI6yGtmasy08T28WN48hb7FqyS5NXnwTxdpMRqmZ2MwXdbM4Nkyi/FronZm68QW3+qFfwPWPNuz3kceJLzmt3ahZuNyvfTSvNmhrC5p4hzdQ712WvFTFoyNHVGl+7T7Eemd2iy+W6hY7QlRVTwwW3kqOpkyR9pRQrKQlu4lZ2PagDx9QUsL7rOxOcl2nokeshUQhs4JVsLW3NrjzW3dqNDqN2ungt9tQBp7B/ZA+ANDJ3brltwDubwcQOZNkUCoLt3W8TYd4bp7SpeSpeM7fHtug3ykx5qORw1LC13aG5gHeFiiN1Q7ccvdmI97bLNxmNssTmOFiQWg6GxItvB9hU8kbiykJVJMRIqW33Kfq3GY2B4qvX0XRnzgdbeo6qSSnc9t2i9hqvNcVwejGTp2WMzIpLxvB7V9QeTA3wulN79RxuNx+MevkmJutvBfWvkuhyYVSNve0Z/jcnhDa+yM57l0Dm0o/xOn73fy3rTxPDWTxOjkF2OtcciCCCDwIIBHcs3aM/4pT97v5b1vueOPrP3JcnZ2PoAqvZWVl8jmyN+d1H27bXBPdZEdNg2ZzppSGRA3GbTqjQXHcBotiokZCwyyXDRaw3vdfcAPk96Dsaxh9Qet1WDzWDc3tPM9qV8LkLd9FzEMf6ZzooepHxcfPk7+Q5BZTmWVWmFn/sqy9yL5E6LNWbNjHzb+sqpdWcRpc5FpZWWaB1HWbu9FwIWe6kmHm1Ad/uxMPtjylRlJbi0Y8EpXgtXTY6n0KZ/7UkX9LlfjY8edRud2wzsPseWoLIgODKbQrUSn+J+XDWRd8XSj/xZlUxjEKaCLPHI97iQBG6N8bu0nO0EW7k29HLG26L8YVpg3INh22iAJdG8Bu+2U7vFW6Hbukk4vbb0mH7LojPFJOqDmjfYoe29Z8bE8cWW+q7+6ipNs6MmwqGg3+UHN94VXaXaSmkyBrhIRe2U2bc8C493BPGXgR433QJ4rUmR+Ua2JAAUMeyj36vswet3gFsYNTNaHPLgXHW4vYX3AAjUrTnkjiZmkfa/yRcud2c0J5HKTZs0+kjtW494Kz4NG2Npu1t7F562pJ3BbeHTRyu187kePdzQ1BXmSwjhNvSf1b+B1KnniJFzpx/+J8eqnB+0Pm/x+LIuFTCHbWwoZwHZLx2aRa9yRpZaLqohjS12YEb+Z4nxS/r2OlHXc5wFrXJ+SQfsWiyunyWDgG8gB9q0/jca5dnnr/G5W6TQTU7LnM43PuVLEpnPNmtcbaaAlYpfIRYvd67e5FGzlUSzI43LbWJ35Tuv7QmxayOSe1ITUf4+eKG5tP8AgoQYXK5ugynm7T2b11R7NOzZ5HgcCGg+88UTdIop5bHvHtH9lqcmYdqKlNhcMRu1gzbsx1dr2qxJIq8k6gkqgEo56lKza9oym3LhuI+7sXKiuCzqzExGxzifNa4+oXQb4ClyJOv/AEkm/wA92/f5x39q3MDbeOYfM+xDzzck89fWUR7NH9IObD7l5uXo9DGuGD1L5y+tvJqf8Mpf9s/xuXyTHo895X1n5MDfCqT/AGz/ABuVfJnfQNbT/wDU4PpO7fkPW9kYwgkZpBr1tQztdrv7EP7VEjEoLGxu8X0FrxvFwTpdX47gAZrjtdnN+ZIGpSSpO2PFNoxdqsTzva3W17799hYacN5WMXX8VtY/QBz2utbq20FhdZUlBbW6g5psptaImP657rKeHVwHMhUxlB84etXsOivI03uLp00I0y7E4Fzy5729Y/5Yc3wOUrr4Uy5aJ6e44PYGnx1Cw5aiRpcALWceJ5nkohVycRfvuT7UU4+Uc0wribIfNbTv+g/L/SV7PTD/ACXD6BY73kIVjrDe5YO/S6tjEbi15B3OI9xTflvtA+oIG4g9g6zZAeboyf4NFkbWziqia0PYJGOzN6TMwaixBv3+xRQ1pb5sr/2rE/vBdwbQ1YdZ8bHM4OAzadoBahsxehlPJF2mZlPg4EtOREyaONrc/WY7pC0vc4EHgS/cb7l42swjpXsdS4fFCADmEeVhcTzA0sPBFD6sO/SU8D/3T7Wldtkh/wBO9v8AtvsPY4Jljh7GeoyWn6E+/ZOsDiehdYkmwIKKNncKlYDnicLbiRuR60wndJUM7xnHta5WI42nRtVGeyRgB9han2RE+aVUxfVNTJGHNhp3vdfqyEdULco8IlewSCCJryNTJNmfffwBt3LSxKrhp3Hp4w4ACz4o3kOc5pLQN4O7Ug6LMixiM/o6WTwzj7lKeNezWtbPwjOxOLEWOu2KIi1rtdn99lmsnrL9eN7uYDCPVwKLWOe//ty0c3uI/rXPgOpuRbk0nx1N1yhCuWctXlswfhw3WIPEHQjvBVhla3gQtg7LGqIaxzWGxN3sL77tBqLKtV+TettZs0ThysY/sKX4Yy8/0P8AjNv7ef5/8Kb6sDUmykwzaKGJ7i5/yfk3cSQRy8VmVHk7r2/5TX/ReD/FZVPzVrGedSzfstDvcVTFiUZJ2Sz6t5IONdm/W7ecIYifnSHKPULlYku21SXaui33y23e26qS4VM3zqecd8T/ALlk11M0XzA35EZbn9pbXP0zzVELY9rXPb1uq6+5jdN/ynvNgFXrNoZGuLHscHNJB1v/APeGqAKmM2IbHl0to4k3tru4E8FsyYxcB0zwZMrQ4k5ndUAC/HcAp/INtNeTG3HddY2M4jNKwsa0gHziSLkchyVSbHWDcC72BVxiM0mkcf1Wl59aSU7GSKIo5BqWG3sWvsw7423NpC7psBqJiOldkHzjc+DG3KLZ8Gpo3NkD8rwBe4a3Mbak6jU9yxZssEqbNuHHOXgX0lKc8h9F5C+qPJaP8KpP9s/xuXzjidDG0vcycEuObKW6eBX0b5K5M2E0h5xn+NytiyKatEMuNw7KG1Oz00lQyaK2ZtyM2o1BGo8Sqn5PxDlD9V34kxCuJ3FPskpNdC2qcIrpBZwiI+i78Sxn7DVhJ+McAeAII8LgpxLi7ZH0HfL2I9/kwnJuXvv2H+y0sM2Lq4PNdm+nr7rJvLi7agbmKip2Tq3uLiGAnfYHXt3qMbHVXJnqP3ptri7ajrYp27I1PoxnvDvxKQbLVQ3MhH7Lj73JqLi7YvR25ivbs5Vj5EJ/Zd9jlIMDrQLBkIHY134kzFxdsj6DuYsTgFZ6MX1XfiXn83az0YvU78SaC4u2oG5iw/N+t5R+p34l6GBVvKPxafxJmriNHWK+TZ2sdvEf1XW/iXG7PVo3CP6p+9NBcXUjrYsPzereUZ8HfiXtuB1o3Ni+q78SZi4htQdzFjUbP1j7Z2xG17EdI0i++xa8ELpmB4i39HM9nc+R/skc5M9cRUUgOTfYvaanxVu+Zr/pxx/0tBVvpMT5U/1HfjRuuI0AB82JejT/AFH/AI1XnpK9/nx0zhydG4j2vTAXEKQbERV+SN8j3OOZuZxdlabMbmN8rRwaOAVf/gwebvX/AGT/AFxEAi6byTuZuY0nm7rH2rSbsDOBYNYPAn3khOJcSSxxl2h45JR6Yl5fJ5Uu3yOHYCGj2BU3+SmU73OPj/ZPRcQWKC6SGebI+2xJ4f5JbutLmy8cpAPrITc2dwdlHTR08WbJG3K3Mbu1JdqQBfUlaC7TqKXQjk32f//Z"/>
          <p:cNvSpPr>
            <a:spLocks noChangeAspect="1" noChangeArrowheads="1"/>
          </p:cNvSpPr>
          <p:nvPr/>
        </p:nvSpPr>
        <p:spPr bwMode="auto">
          <a:xfrm>
            <a:off x="155575" y="-1089025"/>
            <a:ext cx="3333750" cy="2276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data:image/jpeg;base64,/9j/4AAQSkZJRgABAQAAAQABAAD/2wCEAAkGBxQSEhUUEhQVFhUXFBgUFxYVGBYUFBQXFBUXFhcUFBgYHCggGBolHBcUITEhJSkrLi4uFx8zODQsNygtLisBCgoKDg0OGxAQGy8kICQwLCwsLCwsLCw0LCwsLCwsLCwsLCwsLCwsLCwsLCwsLCwsLCwsLCwsLCwsLCwsLCwsLP/AABEIALkBEAMBIgACEQEDEQH/xAAcAAACAwADAQAAAAAAAAAAAAAGBwMEBQABAgj/xABLEAABAwIDBAUGCQoEBwEBAAABAAIDBBEFEiEGMUFREyJhcYEHMlKRobEUI0JicpLB0dIVFjNTgqKys8LhJUNUcxc0NUSj8PFjJP/EABkBAAMBAQEAAAAAAAAAAAAAAAECAwQABf/EAC0RAAICAQQCAQIGAQUAAAAAAAABAhEDBBIhMUFREyJhFCMyQnGhBSQzgdHh/9oADAMBAAIRAxEAPwB2PnaDYnXkufCG8/YUEYhVv/KtNHfquc+47opD9iN+iCAVRUrMagi/SPy+Dj7gqP540X68fVk/Cq21lEDETZLGSCxQchtqG2NrKT9cPqv/AArn510n64fVf+FK1sS9FiG5nbUM/wDOyk/XD6r/AMK5+dlJ+uH1X/hSuLF4DhzC7cw7UOGgxeGe/RPzW39Vw94Cu3QPsHicbQ9jiASRY8DYbr8Eatmadzh6wujK+xZKj3dcuus45heHVDBvc0d5CaxTKrdqqSF7mSTBrmmxBa8248Gqt+fNB/qB9ST8KuVj6NxJlNOSd5dkJ9qxqwYRrmFP+yNf3Ejk/sMki+3behP/AHA+rJ+Fd/nrQ/rx9WT8KVuINh6R3ReZfTf9qriNqT5JeimyPsa023mHsF3VLQOZbJ+FVv8AiZhf+rZ9WT8KT208YEBsgEhFZGWx6eMldn0//wATML/1jPqyfhXk+U3Cv9Yz6sn4F8w2XDBuJ4o7wy0sUrs+nv8AidhX+sZ9WT8Kkp/KPhkjgxlWwuJsAGyXP7q+Xnta3edezX3K5s9XxRVUUkhIY113dUnTuGpRcnXBL4ortn1j+WYfT/dd9y4MYh9P9133LA2cxajrWg000cmmrQbPHexwDh6lvNw1iz/NmfhAcca8skGKRel+677l3+UY/S9jvuXiShYAe5eMPpGFjSdSRe6PyZrqkLWP7kpxSL0/Y77l1+VYvT9jvuUhoo/RC9NpWDc0epOnm+39g/L+5F+U4vS/dd9yzKnbOijeWPnDXDeC2S4/dW4GAcAkt5WXs+HDIBfohmtzufsRc5x7ofFCM5VyMg7eYf8A6lv1ZPwrwfKDhw/7pv1ZPwpCk3UEkZPBL8zNX4OHtj+PlGw3/VM+rJ+FEGG4hHURNlhcHxvF2uFwCASOIvvBXyxLFzC+iPJgP8LpfoO/mPVMeRyZDPgWONoxMSdbGKU/Of8AyZEVYvjjYbXuL8xZC+If9ZpfpP8A5MiMMbwdlS0NfcAG+mhVHdcEsHx718nXky8WxRr6Uvsctt9jZLljs+oG8pvz0rW07owOqIy0A8gEvMPpQ1o0+UlYG1brogbh7+S7/Jr+SLcgsuujXHAnLhL8p7krdoppW57PIykp+SRaHuXz9tMC+pljbvz+9LJXRfC1zZr7N7SS09JmNn3PE66lG2zNY+qi6Q2F+AKXdNgMpg6Pcd6LtlMWZQ0+SY2txU1CO6wNvYGMVCBvuVUxumYIyQNVA3a+mLA/OLHtUdTirZ4zk3HinaiiXLJKDDY3RgkXuF6kwqIAnKusMnOQC3Yvf5Sa574gesG3IS7o3RyugLr9o6aJxaRqDbip6HG45XBrRqUL4rSxumcDqTJb1pp4HsdCxkb7dbKknNQXJWUVLiIJ7VUpFO4pb2Tt2sw1vwGc+je3gknZcpXya9NGo0ebLknXIF8oGm+xK2MEwGSp83QXtmOtu7tRA7ydM3ZyTztvKaM4p8gzxnPiICT09hpu7CNe8qhIAPSv4FGVXsg+PSLM7tOg8UPV0WUlsjSHDTl4arRFqXRgnjlHsoUdZJC8SRPcx7TcOYS1w8Qn5h+1dSYWGaupwcjD0mUgOzi4N+e6/bwC+f5B3DsTJwQiqwVzHAF0bpIw4725QJm29fsSzx7hIumMSixecyhrqjpWuGgboCp8TdUsYTFK9gB3A6JP7AbQfB6mPpHZo8wbcnVl+PcnviPXgeRxFwsU7g6NcYQkrAaqxWqaevUykb/PIRxsntcyeEnf0ejiTyF0C45ROMRPZ9iwfJ5WGOKsabgkm1/oIq3G12LKMYuhgYr5XKaJxaOsRpoQlrjOO/Dql0wFgRYDuS8rGOMjjY6uPDtRJsubEA8laUFFWHTO5BNhUPxguFufAJbdJ0Q6O/LhzVTBnZZmkC/MJxROikgygjVtraXGijjl7Lai01Qj9pacdXKLXTm8mrbYZTD5jv5jks9sqDo3gWNuZTQ8nwth9P8ARd/Mcq4Xc2T1H+yv5BzFJA3GKUuIADn3J0A+JkRwMWhtfpWetLzat4GJQFzWuF3Xa4Xaeo/ePb4KerrmMtala+/6uJht35nBWlkUXRjUbVhnW41CInnpG+aRv7EDUdRmaLekqtZI2UWNHIPoiGP12eu4C5osymlAHOWMfaVKWSykY0GkEdwFN0SEW4hUcIn+NQB7gufDKk/5Q8ah59zU3yoG0K5Y9D3JA4jE34fMSbHOE0ukqD/lw+Msjv6FGKaTf0NGDzs5x/hQeQaKpNA7T1jBbrDzUN7TUzpYnCMFxv8AJBKZbYZuHwUd0bj9oUjY6j9ZAO6E/jSqVOw26oRdHglXYNMUlh2FMvB6YxxNBY/dr1SiwR1H69nhCPtcvTYpuNQfCNgXSnuFSozaIkNFo37/AESsYUMsdXJO6NzY3sDddNdUeio7V3IzpY3s33Y712NvauxxuQJOkJWopWmZ2Z2Uh+ax0Nkz8N20pY42tc65AtzKUO1rnPMbgbO1bf7EU7MbHh8XSSPOa1/YjkhF1YY7uWjd212vp3UskcY1kB4c+KTSZGPU8Yp5G21buKWxS7FHo36SVxY4tkqER00QtqWBx73C596JI2hDWAYpG9jGNuHNYAWnfo3eOYUtbtOyJ2UDsLnkMYOy53+Cmo8mretpZxmlABINjbwKVePsbLmaQC9u52425X4pkPxkSD5DvoOv7CgfbLA3D4+IcOs3dftCrCVOmZcsN0bQAysLdD60xNgqmOPDpelfkzzvLNCQ7JC3MNBp5wF0GYHgs9dN0cQJIBc4ncxo4uRVW0cYjipoX9I+ON4IAytdM4nML7idGjfwWu+LZ5bqwHidutvTg2Lx0zUoa97rt6nHcNyTbTw3Hd/7yTJ8jVSDUSQv+WwuH0mb/YVnzRTjZbG/AX1Do+idnzHlvXmipacQ6R9Zw5G5WnjUYa14twKV+0WOT0+QsdbXcezVRx503sS5KZNNUPkb4CYYSwusITf6KGa2Hoqk2bltwU9PttO45rAHLyWd8PdLne/VxKs4OuTtNSlwbGE4v0UmbwRLhW08cLy/MXXN7JcBx5H1L22dZulwejLFGbth7tdtS2qy5eCavk7dfDqc/Nd/McvnNpO+x9RX0T5NP+mU30HfzHKunX1MzayKjjSXsDNvH2rYj2n3FTU9RcKp5Rj/AP1s8fcVSo6pNnXJix9BAJF3nVCOZTdIo0OWs69B6qCReuktvTJALQkXOkWPRYi6SaZhblZHla0nzpHEXcQPRHVF+d1oF6NAss9Ku+lVLpF30i4Bd6ZdGZUTMozMmSA2XzOtvBDr3oZiciDB3ahacaojNiX2jo/jMu7JM4a9hKZOASwCAB0rQSOYCBPKHR/H1DAcvxuYHlfX7VhUmBS5WvMhI3b1LJG/JaEmv+RkbVU9Kyllc12YkHt1toksm9iOCPFA+4GjL37glAFFNPzZ6GlVQGJ5PsLytZMWt6+Y3I6zQ12hB7beoomxjA2VDSCADztfehnY/EX/AALLGzO9rywAnLxzAE8BY+xFuGSSlvxjMmg0zB1jxAPEIOUuzVHHGv57PEeER5ukfYvAAvYDQaAAKri8rbEaWtZWqp5WPVsJ37gg7btj/HGCpHrYFohgxF7OjBz5XZtHhvRBzcnC2rja2t0vqjEY7FzXShxcb5ommJvLK4Hn2Igqql0UrsgJZI20jRxy7nC+8i5FuI7kP4piVMxhbES926xa4BvzTew03cVtVSSpnh5U4TfHZibTSMdVSujvlc4O1FjdzQXXH0sy1dgMR6CthfydY/tAt+0IacSSSd5Nye9aeB6Ss5iRn8YS5OYsGL9Q8q3F9HOcwjvQTtDg5rg1zQQBusj/ABOlzRkX3hB1JtKync6B3yRce1Y4Rr6l2WlLd9LfBgwYE5rsg86yhwembFUZZTax3Fe27fATOeY78BuWXLiXwmqbJa1zuWhuf7g4VF3Qw3Q05cS0jcdEuK8HpX5Wm2bSwKZ8VKwAdUbgvYpo/QHqWN5oLhsvjnsdlbCZIujj0F7cQm7svb4LFltaxtbd57kr2Qs9EJmbHNtRxAfO/mOV9NJSdozZ+hc+Uj/mmePuKH4ZbIi8ojL1bO5x8Gsc4+wFC11bL2Rh0bMFQrrJlgRyK5DMpUPZsNehPykV7GwsifnAkOjmHzS3iRmGbfuJst2OZYW3OFOqqcdGLyMdmA9IEWIHsPgmguRWzD2AZC6ru2Wd72RkgvytaRoLWD3EjXddMsyJXbI7M1ENU2SVpY1gLrgghxIsGae3uTFMyaa5FTLJkXh0qqOnUZmS7Qtlp0y4x6piRTwuTxQrZp0y3sMOoWDSrboDqrREYA+U+G1TN85jH+z+ymwvD2SQM+MANhporflRh+PYfSgt9Vzh9oQLUwx2AY45rbrqGaVS2+yuPrd6Gxjs8baKUZwT0ZH7q+fAERVNHKWOOZxAGousrBsMkqpmQxC7nHwaOL3cgBqpxxOLa9no6ea2Wza2JxBzHPja4NLrPBcLjqgggDnYj1JgUFbKdHZHA73C7T6tbqph/k4hgIc6SSSRuotZjLjkBr7V7fMGdUjKeSfJilHlofFqsc7US1USrMxCcAW4qGet16oJPcoIKdz3Xd6lKissl9EPwW7S88kF4bs06pmcAbAsdIDa+pOgPZqmNibLRZBveQwdx1J+qCrmxODuzyykWaQI2dvWu492gWjTfVNIwaxJY2/QoMXwOalLRM217lpGodltf3hWtjaTpqyNu5oOZx4ANG8+xO3FMLiqWvbMBlB46ZQNL9nFeaHAqZjQIqaNttxLRnI4k33XWvJpm72s86GoXlHuoq4sou8buaTW1VC91U50eoI3prY3sfFUjqXhcD57B1T2ObuPeLFCGJ7MzQPYHm7Dp0jTp3H0T3rG8M8ab7LqcJ8C+/I0t9ytYVEWTxg7w5F0kbIpPPBHeh6R4NY227MF0t1cltPtt0NeM9UdwXWYXXGkBoJ0FvsVeCriebNcLrDkjJv6aGTXkutcEx9kP+Ui/a/mOS3DLJj7H/8AJxftfzHLTprvkll6Fx5Sqvoqpj7X3s15SgxE+AeT4IZcEWbfUYmrYo3Gwc6199rXI0PaAhadmVzhyJHqNlbKvIkOjw1ysxPVQKaIqaGZbD1KJFVuvWZMIyznXTnqDMu8yNAPbnLxmXLqMlNRxMwq5TqjGr1OiA1aVbNIVjUxWtSOToVmL5TYrtp3fTb7j96DcFwZkkLnAWlubHuNkeeUFt6VjvRlH7zSEsy6VjepIWi5NvEqWeNspidI3ZcLkjilLrWyfet3yX7NfBafppR8bMAe1kY1a3vO8+CxNi6aatktM4mBmsg4PPBnjvPZ3poTHUd6vo8DT3SDqtVujtjxfZQqZAHg34H1lZGJUMZqA5zd8b+YuQ6M/aVsVzfM7FSx+me6MOjtnjIcW8bEFpt81wPgbLe0lRgi2CVXGI5CG7t9uwqaNwRHhdPFUNs9rXAG7Lt3BwB7wb3W/Q4VEzzI2tPNrdfWdV5+TTNzfPB6mLWJQSa5AyhwZ08vXu1jGgW+UXPsdBw6ttfnLXxSvEAbDCBnPVAG5oA493E/evMuL5WvLBq+R7i4b9XZWNb25AxecPw05s7wOkcN2/K3fa53niVr0+nUVZh1GplkfJ6p2aXebkG9j8p3pHmtKJoDde89pO4KXoQ0agKHMdDzd1RzJ0B7gAStEqMyJHX0HP2BVMSpGyMcx4u1wLT48RyKvRjU+0+4LxO1RmrKxEpW7BSte5pluL6G9iRwJUtJsj0b2uzC7ddSiLypU8jIW1ETiOjOWQDi1xsD4OPtStOPy+kfavJywy7qXR6eGWNKxqyFzm5S5gFrLHptnmsfnE1u5Abcel5qb84Jm8QofFkTK/lPyNOo2hpqeOznPe+24Am6Z/k+q+mw+nkAIzNc6x3i8j18tybRyO32K+m/JXKX4VSOO8xuP/kerYISi3uI53CvpYt/LebZrcv6gsTC5c8MTucbT7Ft+XD5Xd/UEL7JS5qSPszN9Tjb2EKmXojA0yvbCvLguAqSHZdo4TI9rBvcbd3M+CL27LQW895PO491kObPM65dyFh3n+yImzFCTfg5UcOycP6x/rb9yza/A2RyZBISejzgG175iLadi12Sk6X36IZx2rPw2RwPmkMHc0f/AFUxW7bEnXggmhsq5C0Zjm1VJ7VQVHUavU6osCvU64406crVp3LLp1owIoB3tgzNQyfNLHepwH2oBw/DjMwgcHH3XTGxZmejnb/+Tj9UX+xLPAJqh1UyCEdV/We47mNboT6rW7UuWMpJbR8clF2xjbKUYhpo2AWPnu4XLze/uHgtQu6w8fcoujDWDsGX/wC9iipZ+vlPAX132XqYo7YJGLLPdNv2yy+O5C9VEGtxvt/6O5SAaqSd1hdPJiRMTB4cj5QNLSgtHZIA73ud6lsYhXtDXsY5peGEuAILmg3AJA3X138kO1kjXVE7HSdGzoonSPByljQJC6x+SSLC6i2dfTiknlpYxHGXSa5Td4jYOsSes4kk6u1WbhzpmlRl8bklwXsKo2sYx7hqGNyjl1Rr3rUp2gXJ84+NlTgGjW2uQ0Cx4WA1KkEgc7I09UecfTI3gdguLrV4Mtcnde7S3M+xddJ1rei248R93vUVa+7go2PHSSDmG+rUJfAS9AOqOZ1PivMwuQopasDTla54Dk0cz2KPI9+pJYD9a3Z6Pv7krGRVxeibNE+J26RjmH9oWXz5UYKGOcxz7Oa4tItxBsU/qmlji6znAfOe7X1k6pWbatgkqM7CWkizif8AMI06Qd408Fi1EXVxZqwtXUgQ/JTeDwVXrWblpvp2DdIs+plLbWWROW7k1pR2ujPsvrPyR/8AR6P/AGz/ADHr5ew2PpnZeq3S9yvqbyXRZMKpW6GzHC43fpH7lZMhKKStMXHlsFy7u+1BmxR+Ie3lJf1gfcjHy4fK7v6ggLYGa/St7Gu9pH3Jci4Gg1VeQqcvK9uXmNtyBzNvWooYJMFjyxg8XG/2BaIKrRCwAHAWXoOSgL9Gbvb339SCppM8j3+k9x9ZRbDLYPd6Mbj42sEINZbQq8OIk5dl6nfpZdvaoI9FYumARBqtQKIBTRhLYTQp3LSgKyoCtOnKKYGjYiZmje3mxw9YIQNsAB00rTa+Ru/5r0dYedUB7OHo6+RpBsRK3Tsdfdx3K0P1ISX6WG75Sw8+BF9Ow/Yq8crC9ouMwv1flN5ju3LqaXTUXbzBvbxt7Cs41LBKzrguvlFt9jpYr0vBj8hCx+tre0qw5oI3Kibkab+Ckp6wHqu6ru3j3FK2GhL7eYrI2vnhbo172F3EutG0NHY0WvbmmHhdN0VDTQ65n5bj6Tumkv2W6viFi7XbICqrHSh+V7GsaGkDK+4uLu4bz7ETsdmneGf5bRC08G6Bz3d9ujH7KzQh+a2/R6GTP/pFjv8Ac3Xrhf8Af9F5lz1GnrHz3cvmhR4fhrKfPkv13Fxvwub5RyCvQsaxth4nieZKr57laWeeitUv6yoVYd0rXNvaxDgNb6dXTjqFPM/rqhXYgYZGPBs2+V3Kx4nuNij4O8m1QU5BDn7/AJLfR5uPNx4lTmRz/N0b6W8n6PZ2rNppg/jmBAc927NfVrByFtT4c1o9MTuI7t5/spscry0TN5aCfSd1j6ylP5QZI4qsgtAzMa7s4i49XvTdlBtqR/72WSv8rmHl0cUgbqJMt+x4J15agetZ88biXxSp9AVLWxEaALPmYHcbKoYSCpqoaBYttPs2RlcXwdNozwcF9VeSZtsIox/+Z/mPXyjSUxkdlbvX1f5KIy3CaRp3iNw9Uj1Rd8sjKq4QufLh8ru/qCWWw0tqgj0o3DxFnfYU0/LHSPleY42lz3CwaN5sb6eAKVFDQT0kzJJYZGhpIN2kXzAtAvu1JC6VVR0U+w7fJZXcJZd4PLX7kM0dPPI8SSuytGoib/UUa0NGI2NOuZ4zuub2BPVAHDTXxUWqQxZnqQ0arxT1YeNOG8FS0WCyzz6/ow1pDbanQ5jfg06G/YpMQooYXWifmdfrW8xvzQflHtS7TmyzSNBY+7g0HKC47gL3KqYvFGQHNubaAnQldVP6Bo9J9/qhUCD2qqntjtE2W7ISF20r2WrxZLuDRK1TxhQMVmJBsJYiC0qYqhGFdgRTOaNuhOqBqr4rFHcPjT++z+6NaIoN2wZlrw7mI3ey32K0XTT+5Nrho16uqy63AJ0v8l3YeCCdpcUyOa9tgWyMJ8Hi/fxWptBiPRtuADzHPv5peYhiHSE33XuAeC2ajMoxpdkNPjuSb6H7STBzQR3qWQtI6yGtmasy08T28WN48hb7FqyS5NXnwTxdpMRqmZ2MwXdbM4Nkyi/FronZm68QW3+qFfwPWPNuz3kceJLzmt3ahZuNyvfTSvNmhrC5p4hzdQ712WvFTFoyNHVGl+7T7Eemd2iy+W6hY7QlRVTwwW3kqOpkyR9pRQrKQlu4lZ2PagDx9QUsL7rOxOcl2nokeshUQhs4JVsLW3NrjzW3dqNDqN2ungt9tQBp7B/ZA+ANDJ3brltwDubwcQOZNkUCoLt3W8TYd4bp7SpeSpeM7fHtug3ykx5qORw1LC13aG5gHeFiiN1Q7ccvdmI97bLNxmNssTmOFiQWg6GxItvB9hU8kbiykJVJMRIqW33Kfq3GY2B4qvX0XRnzgdbeo6qSSnc9t2i9hqvNcVwejGTp2WMzIpLxvB7V9QeTA3wulN79RxuNx+MevkmJutvBfWvkuhyYVSNve0Z/jcnhDa+yM57l0Dm0o/xOn73fy3rTxPDWTxOjkF2OtcciCCCDwIIBHcs3aM/4pT97v5b1vueOPrP3JcnZ2PoAqvZWVl8jmyN+d1H27bXBPdZEdNg2ZzppSGRA3GbTqjQXHcBotiokZCwyyXDRaw3vdfcAPk96Dsaxh9Qet1WDzWDc3tPM9qV8LkLd9FzEMf6ZzooepHxcfPk7+Q5BZTmWVWmFn/sqy9yL5E6LNWbNjHzb+sqpdWcRpc5FpZWWaB1HWbu9FwIWe6kmHm1Ad/uxMPtjylRlJbi0Y8EpXgtXTY6n0KZ/7UkX9LlfjY8edRud2wzsPseWoLIgODKbQrUSn+J+XDWRd8XSj/xZlUxjEKaCLPHI97iQBG6N8bu0nO0EW7k29HLG26L8YVpg3INh22iAJdG8Bu+2U7vFW6Hbukk4vbb0mH7LojPFJOqDmjfYoe29Z8bE8cWW+q7+6ipNs6MmwqGg3+UHN94VXaXaSmkyBrhIRe2U2bc8C493BPGXgR433QJ4rUmR+Ua2JAAUMeyj36vswet3gFsYNTNaHPLgXHW4vYX3AAjUrTnkjiZmkfa/yRcud2c0J5HKTZs0+kjtW494Kz4NG2Npu1t7F562pJ3BbeHTRyu187kePdzQ1BXmSwjhNvSf1b+B1KnniJFzpx/+J8eqnB+0Pm/x+LIuFTCHbWwoZwHZLx2aRa9yRpZaLqohjS12YEb+Z4nxS/r2OlHXc5wFrXJ+SQfsWiyunyWDgG8gB9q0/jca5dnnr/G5W6TQTU7LnM43PuVLEpnPNmtcbaaAlYpfIRYvd67e5FGzlUSzI43LbWJ35Tuv7QmxayOSe1ITUf4+eKG5tP8AgoQYXK5ugynm7T2b11R7NOzZ5HgcCGg+88UTdIop5bHvHtH9lqcmYdqKlNhcMRu1gzbsx1dr2qxJIq8k6gkqgEo56lKza9oym3LhuI+7sXKiuCzqzExGxzifNa4+oXQb4ClyJOv/AEkm/wA92/f5x39q3MDbeOYfM+xDzzck89fWUR7NH9IObD7l5uXo9DGuGD1L5y+tvJqf8Mpf9s/xuXyTHo895X1n5MDfCqT/AGz/ABuVfJnfQNbT/wDU4PpO7fkPW9kYwgkZpBr1tQztdrv7EP7VEjEoLGxu8X0FrxvFwTpdX47gAZrjtdnN+ZIGpSSpO2PFNoxdqsTzva3W17799hYacN5WMXX8VtY/QBz2utbq20FhdZUlBbW6g5psptaImP657rKeHVwHMhUxlB84etXsOivI03uLp00I0y7E4Fzy5729Y/5Yc3wOUrr4Uy5aJ6e44PYGnx1Cw5aiRpcALWceJ5nkohVycRfvuT7UU4+Uc0wribIfNbTv+g/L/SV7PTD/ACXD6BY73kIVjrDe5YO/S6tjEbi15B3OI9xTflvtA+oIG4g9g6zZAeboyf4NFkbWziqia0PYJGOzN6TMwaixBv3+xRQ1pb5sr/2rE/vBdwbQ1YdZ8bHM4OAzadoBahsxehlPJF2mZlPg4EtOREyaONrc/WY7pC0vc4EHgS/cb7l42swjpXsdS4fFCADmEeVhcTzA0sPBFD6sO/SU8D/3T7Wldtkh/wBO9v8AtvsPY4Jljh7GeoyWn6E+/ZOsDiehdYkmwIKKNncKlYDnicLbiRuR60wndJUM7xnHta5WI42nRtVGeyRgB9han2RE+aVUxfVNTJGHNhp3vdfqyEdULco8IlewSCCJryNTJNmfffwBt3LSxKrhp3Hp4w4ACz4o3kOc5pLQN4O7Ug6LMixiM/o6WTwzj7lKeNezWtbPwjOxOLEWOu2KIi1rtdn99lmsnrL9eN7uYDCPVwKLWOe//ty0c3uI/rXPgOpuRbk0nx1N1yhCuWctXlswfhw3WIPEHQjvBVhla3gQtg7LGqIaxzWGxN3sL77tBqLKtV+TettZs0ThysY/sKX4Yy8/0P8AjNv7ef5/8Kb6sDUmykwzaKGJ7i5/yfk3cSQRy8VmVHk7r2/5TX/ReD/FZVPzVrGedSzfstDvcVTFiUZJ2Sz6t5IONdm/W7ecIYifnSHKPULlYku21SXaui33y23e26qS4VM3zqecd8T/ALlk11M0XzA35EZbn9pbXP0zzVELY9rXPb1uq6+5jdN/ynvNgFXrNoZGuLHscHNJB1v/APeGqAKmM2IbHl0to4k3tru4E8FsyYxcB0zwZMrQ4k5ndUAC/HcAp/INtNeTG3HddY2M4jNKwsa0gHziSLkchyVSbHWDcC72BVxiM0mkcf1Wl59aSU7GSKIo5BqWG3sWvsw7423NpC7psBqJiOldkHzjc+DG3KLZ8Gpo3NkD8rwBe4a3Mbak6jU9yxZssEqbNuHHOXgX0lKc8h9F5C+qPJaP8KpP9s/xuXzjidDG0vcycEuObKW6eBX0b5K5M2E0h5xn+NytiyKatEMuNw7KG1Oz00lQyaK2ZtyM2o1BGo8Sqn5PxDlD9V34kxCuJ3FPskpNdC2qcIrpBZwiI+i78Sxn7DVhJ+McAeAII8LgpxLi7ZH0HfL2I9/kwnJuXvv2H+y0sM2Lq4PNdm+nr7rJvLi7agbmKip2Tq3uLiGAnfYHXt3qMbHVXJnqP3ptri7ajrYp27I1PoxnvDvxKQbLVQ3MhH7Lj73JqLi7YvR25ivbs5Vj5EJ/Zd9jlIMDrQLBkIHY134kzFxdsj6DuYsTgFZ6MX1XfiXn83az0YvU78SaC4u2oG5iw/N+t5R+p34l6GBVvKPxafxJmriNHWK+TZ2sdvEf1XW/iXG7PVo3CP6p+9NBcXUjrYsPzereUZ8HfiXtuB1o3Ni+q78SZi4htQdzFjUbP1j7Z2xG17EdI0i++xa8ELpmB4i39HM9nc+R/skc5M9cRUUgOTfYvaanxVu+Zr/pxx/0tBVvpMT5U/1HfjRuuI0AB82JejT/AFH/AI1XnpK9/nx0zhydG4j2vTAXEKQbERV+SN8j3OOZuZxdlabMbmN8rRwaOAVf/gwebvX/AGT/AFxEAi6byTuZuY0nm7rH2rSbsDOBYNYPAn3khOJcSSxxl2h45JR6Yl5fJ5Uu3yOHYCGj2BU3+SmU73OPj/ZPRcQWKC6SGebI+2xJ4f5JbutLmy8cpAPrITc2dwdlHTR08WbJG3K3Mbu1JdqQBfUlaC7TqKXQjk32f//Z"/>
          <p:cNvSpPr>
            <a:spLocks noChangeAspect="1" noChangeArrowheads="1"/>
          </p:cNvSpPr>
          <p:nvPr/>
        </p:nvSpPr>
        <p:spPr bwMode="auto">
          <a:xfrm>
            <a:off x="155575" y="-1089025"/>
            <a:ext cx="3333750" cy="2276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94" name="Picture 6" descr="http://www.creighton.edu/fileadmin/user/reinert/images/about_us/Mac_user.jpg"/>
          <p:cNvPicPr>
            <a:picLocks noChangeAspect="1" noChangeArrowheads="1"/>
          </p:cNvPicPr>
          <p:nvPr/>
        </p:nvPicPr>
        <p:blipFill>
          <a:blip r:embed="rId3" cstate="print"/>
          <a:srcRect/>
          <a:stretch>
            <a:fillRect/>
          </a:stretch>
        </p:blipFill>
        <p:spPr bwMode="auto">
          <a:xfrm>
            <a:off x="152400" y="990600"/>
            <a:ext cx="4343400" cy="3124200"/>
          </a:xfrm>
          <a:prstGeom prst="rect">
            <a:avLst/>
          </a:prstGeom>
          <a:noFill/>
        </p:spPr>
      </p:pic>
      <p:sp>
        <p:nvSpPr>
          <p:cNvPr id="7" name="Rectangle 6"/>
          <p:cNvSpPr/>
          <p:nvPr/>
        </p:nvSpPr>
        <p:spPr>
          <a:xfrm>
            <a:off x="304800" y="4572000"/>
            <a:ext cx="4572000" cy="923330"/>
          </a:xfrm>
          <a:prstGeom prst="rect">
            <a:avLst/>
          </a:prstGeom>
        </p:spPr>
        <p:txBody>
          <a:bodyPr>
            <a:spAutoFit/>
          </a:bodyPr>
          <a:lstStyle/>
          <a:p>
            <a:pPr>
              <a:buFont typeface="Arial" pitchFamily="34" charset="0"/>
              <a:buChar char="•"/>
            </a:pPr>
            <a:r>
              <a:rPr lang="en-US" dirty="0" smtClean="0"/>
              <a:t>   </a:t>
            </a:r>
            <a:r>
              <a:rPr lang="en-US" b="1" i="1" dirty="0" smtClean="0"/>
              <a:t>A letter grade is assigned based on the criteria outlined in the CMSD 684 Examination Rubric</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4724400" cy="792162"/>
          </a:xfrm>
        </p:spPr>
        <p:txBody>
          <a:bodyPr>
            <a:normAutofit/>
          </a:bodyPr>
          <a:lstStyle/>
          <a:p>
            <a:r>
              <a:rPr lang="en-US" sz="4000" dirty="0" smtClean="0">
                <a:latin typeface="+mn-lt"/>
              </a:rPr>
              <a:t>Or . . .</a:t>
            </a:r>
            <a:endParaRPr lang="en-US" sz="4000" dirty="0">
              <a:latin typeface="+mn-lt"/>
            </a:endParaRPr>
          </a:p>
        </p:txBody>
      </p:sp>
      <p:sp>
        <p:nvSpPr>
          <p:cNvPr id="3" name="Content Placeholder 2"/>
          <p:cNvSpPr>
            <a:spLocks noGrp="1"/>
          </p:cNvSpPr>
          <p:nvPr>
            <p:ph idx="1"/>
          </p:nvPr>
        </p:nvSpPr>
        <p:spPr>
          <a:xfrm>
            <a:off x="152400" y="990600"/>
            <a:ext cx="4800600" cy="4876800"/>
          </a:xfrm>
        </p:spPr>
        <p:txBody>
          <a:bodyPr>
            <a:normAutofit fontScale="70000" lnSpcReduction="20000"/>
          </a:bodyPr>
          <a:lstStyle/>
          <a:p>
            <a:pPr lvl="0">
              <a:buNone/>
            </a:pPr>
            <a:r>
              <a:rPr lang="en-US" b="1" dirty="0" smtClean="0">
                <a:latin typeface="+mn-lt"/>
              </a:rPr>
              <a:t>CMSD 525 &amp; 682 </a:t>
            </a:r>
          </a:p>
          <a:p>
            <a:pPr lvl="0">
              <a:buNone/>
            </a:pPr>
            <a:r>
              <a:rPr lang="en-US" b="1" dirty="0" smtClean="0">
                <a:latin typeface="+mn-lt"/>
              </a:rPr>
              <a:t>Final Examination - Oral Presentation/</a:t>
            </a:r>
          </a:p>
          <a:p>
            <a:pPr lvl="0">
              <a:buNone/>
            </a:pPr>
            <a:r>
              <a:rPr lang="en-US" b="1" dirty="0" smtClean="0">
                <a:latin typeface="+mn-lt"/>
              </a:rPr>
              <a:t>In-service. </a:t>
            </a:r>
          </a:p>
          <a:p>
            <a:r>
              <a:rPr lang="en-US" dirty="0" smtClean="0">
                <a:latin typeface="+mn-lt"/>
              </a:rPr>
              <a:t>Students are required to integrate information learned in two PBL courses offered during the same academic quarter</a:t>
            </a:r>
          </a:p>
          <a:p>
            <a:r>
              <a:rPr lang="en-US" dirty="0" smtClean="0">
                <a:latin typeface="+mn-lt"/>
              </a:rPr>
              <a:t>Assigned to work in groups of three to develop one 20 minute presentation, designed to be an in-service for selected target audiences (e.g., Parents of children with TBI). </a:t>
            </a:r>
          </a:p>
          <a:p>
            <a:pPr lvl="1"/>
            <a:r>
              <a:rPr lang="en-US" dirty="0" smtClean="0">
                <a:latin typeface="+mn-lt"/>
              </a:rPr>
              <a:t>Must integrate what they know about child language disorders and traumatic brain injury  in order to design the in-service</a:t>
            </a:r>
          </a:p>
          <a:p>
            <a:endParaRPr lang="en-US" dirty="0"/>
          </a:p>
        </p:txBody>
      </p:sp>
      <p:pic>
        <p:nvPicPr>
          <p:cNvPr id="10244" name="Picture 4" descr="http://www.rhodeisland.edu/hss/tmd/TMD402N/students1.JPG"/>
          <p:cNvPicPr>
            <a:picLocks noChangeAspect="1" noChangeArrowheads="1"/>
          </p:cNvPicPr>
          <p:nvPr/>
        </p:nvPicPr>
        <p:blipFill>
          <a:blip r:embed="rId3" cstate="print"/>
          <a:srcRect/>
          <a:stretch>
            <a:fillRect/>
          </a:stretch>
        </p:blipFill>
        <p:spPr bwMode="auto">
          <a:xfrm>
            <a:off x="5105400" y="0"/>
            <a:ext cx="4038600" cy="3048000"/>
          </a:xfrm>
          <a:prstGeom prst="rect">
            <a:avLst/>
          </a:prstGeom>
          <a:noFill/>
        </p:spPr>
      </p:pic>
      <p:sp>
        <p:nvSpPr>
          <p:cNvPr id="6" name="Rectangle 5"/>
          <p:cNvSpPr/>
          <p:nvPr/>
        </p:nvSpPr>
        <p:spPr>
          <a:xfrm>
            <a:off x="5105400" y="3352800"/>
            <a:ext cx="3886200" cy="2123658"/>
          </a:xfrm>
          <a:prstGeom prst="rect">
            <a:avLst/>
          </a:prstGeom>
        </p:spPr>
        <p:txBody>
          <a:bodyPr wrap="square">
            <a:spAutoFit/>
          </a:bodyPr>
          <a:lstStyle/>
          <a:p>
            <a:pPr marL="168275" indent="-168275">
              <a:buFont typeface="Arial" pitchFamily="34" charset="0"/>
              <a:buChar char="•"/>
            </a:pPr>
            <a:r>
              <a:rPr lang="en-US" sz="2200" dirty="0" smtClean="0"/>
              <a:t>Students are randomly assigned to topic and target audience.  </a:t>
            </a:r>
          </a:p>
          <a:p>
            <a:pPr marL="168275" indent="-168275">
              <a:buFont typeface="Arial" pitchFamily="34" charset="0"/>
              <a:buChar char="•"/>
            </a:pPr>
            <a:r>
              <a:rPr lang="en-US" sz="2200" dirty="0" smtClean="0"/>
              <a:t>The </a:t>
            </a:r>
            <a:r>
              <a:rPr lang="en-US" sz="2200" dirty="0" smtClean="0">
                <a:cs typeface="Times New Roman" pitchFamily="18" charset="0"/>
              </a:rPr>
              <a:t>in-services</a:t>
            </a:r>
            <a:r>
              <a:rPr lang="en-US" sz="2200" dirty="0" smtClean="0"/>
              <a:t> are presented on the day of the final examination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67200" y="304800"/>
            <a:ext cx="4419600" cy="5486400"/>
          </a:xfrm>
        </p:spPr>
        <p:txBody>
          <a:bodyPr>
            <a:normAutofit fontScale="55000" lnSpcReduction="20000"/>
          </a:bodyPr>
          <a:lstStyle/>
          <a:p>
            <a:r>
              <a:rPr lang="en-US" sz="4400" dirty="0" smtClean="0"/>
              <a:t>In-services are required to include</a:t>
            </a:r>
          </a:p>
          <a:p>
            <a:pPr lvl="1"/>
            <a:r>
              <a:rPr lang="en-US" sz="3300" dirty="0" smtClean="0"/>
              <a:t>PowerPoint (PP) presentations</a:t>
            </a:r>
          </a:p>
          <a:p>
            <a:pPr lvl="1"/>
            <a:r>
              <a:rPr lang="en-US" sz="3300" dirty="0" smtClean="0"/>
              <a:t>Pamphlets</a:t>
            </a:r>
          </a:p>
          <a:p>
            <a:pPr lvl="1"/>
            <a:r>
              <a:rPr lang="en-US" sz="3300" dirty="0" smtClean="0"/>
              <a:t>Posters</a:t>
            </a:r>
          </a:p>
          <a:p>
            <a:pPr lvl="1"/>
            <a:r>
              <a:rPr lang="en-US" sz="3300" dirty="0" smtClean="0"/>
              <a:t>Activities for audience participation, etc. </a:t>
            </a:r>
          </a:p>
          <a:p>
            <a:pPr lvl="1"/>
            <a:r>
              <a:rPr lang="en-US" sz="3300" dirty="0" smtClean="0"/>
              <a:t>A transcript of the in-service (for the instructors)</a:t>
            </a:r>
          </a:p>
          <a:p>
            <a:pPr lvl="1"/>
            <a:r>
              <a:rPr lang="en-US" sz="3300" dirty="0" smtClean="0"/>
              <a:t>A handout of the ppt presentation (for peers &amp; instructors)</a:t>
            </a:r>
          </a:p>
          <a:p>
            <a:pPr lvl="1"/>
            <a:r>
              <a:rPr lang="en-US" sz="3300" dirty="0" smtClean="0"/>
              <a:t>References and citations</a:t>
            </a:r>
          </a:p>
          <a:p>
            <a:r>
              <a:rPr lang="en-US" sz="4400" dirty="0" smtClean="0"/>
              <a:t>A letter grade is assigned based on the criteria outline in the </a:t>
            </a:r>
            <a:r>
              <a:rPr lang="en-US" sz="4400" u="sng" dirty="0" smtClean="0"/>
              <a:t>“Standard of Excellence-Oral Presentation.”</a:t>
            </a:r>
            <a:r>
              <a:rPr lang="en-US" sz="4400" dirty="0" smtClean="0"/>
              <a:t> </a:t>
            </a:r>
          </a:p>
          <a:p>
            <a:r>
              <a:rPr lang="en-US" sz="4400" dirty="0" smtClean="0"/>
              <a:t>Both instructors confer to assign a letter grade that will count for each class. </a:t>
            </a:r>
          </a:p>
          <a:p>
            <a:endParaRPr lang="en-US" dirty="0"/>
          </a:p>
        </p:txBody>
      </p:sp>
      <p:sp>
        <p:nvSpPr>
          <p:cNvPr id="8196" name="AutoShape 4" descr="data:image/jpeg;base64,/9j/4AAQSkZJRgABAQAAAQABAAD/2wCEAAkGBxQQDxQQEBQUFRQQEBYXFBUUFBUVFRcUFBUWFxQVFRYZHiggGRolHRYYITEhJSkrLi4uFx8zODMuNygtMCwBCgoKDg0OGhAQGywmICQuLC0yLC8sLCwsLCwvLDIsLDUsLCwsLCwsLDctLC0sLDQsLCw0LC0sLCwsLCwuLCwsLP/AABEIAMIBAwMBIgACEQEDEQH/xAAcAAEAAQUBAQAAAAAAAAAAAAAABgEDBAUHAgj/xABKEAACAQIDBAQKBwYDBgcAAAABAgADEQQSIQUGMUETIlFxFjIzU2FzkZOy0gcUI4GhsdFCUmJydPAVJeEkNENUgsEXNWOUosLT/8QAGgEBAAMBAQEAAAAAAAAAAAAAAAEDBAIFBv/EAC8RAQACAgECAwYFBQEAAAAAAAABAgMRBCExBRJBEzJRYYGhIiOxwdEUMzRT8BX/2gAMAwEAAhEDEQA/AOiVHsCeyeVDkAjLqL8Tz+6eMX5Nu6ZVDxF/lH5TqULa0XP7ntP6Sj03H7vtP6TLFRVFyf77paqvcDj94IkbSs9G/wDD7T+kqaT3t1faey/ZK4xyF04nSYezXYuSTob6E9gMbNL/AF/4faf0luvVdeQJPJbky3vIjDDM6kizLwJGhNjw75rMJtVVpB2F6ijKFv8Aj6B6Y2NvTquw8UA9hOo75jYraWThZ7eNlOi/zMbAe2amvtfMDnv6KaGy97sNW7hPWDojFFVc9VdVROqvDs/s+mNjKwu8HS1BTVGuTx5AcyfRMxdo3YgWOXiRwv6O2eqlJVTo6YC8iVFvumuwzjpGReCKOHC99T/fZGzTZfXD2CVXEsdAB7ZYtKpSvr2f3eNml9sSw4i3tN+6wnlsUw0IF/70niqhvmvw4HQW9un4whTg2bXnp7Sb6xs09fXD2Ca3FbzCm5QoxKnla35zMZddJD9seXf+b/sI2aSSnvKCL5G/D9YG8l2yLTdiRewAP/eRyjoB6QPbM9K4RAaYbP8AtMF0sTwzdugjY3v+MNkNTo3srWNhex7DaYz7yi5AR2A/aAGUjtFzFDa5pdQmoVqJfKbFweDshsL3UWA/ivrNA9e2fIuWnVbMin9lb6CNiV7O2r0+bKLZMt83PNe1rd0zmZx+7r6T+kje7L2NX/o/+0kea6jvMbFaTMzZboO8n9JcxVqWXpq2HplwSoeplJA4kXEubGUhwSD4rdnG2vPtM1u+WwExLUC5ZOjRwAhH7TA8wfwlOfN7Kk2WYsftLxVkpiqTaDFYQ6cqw5cZ5+u0bX+t4S3b0w58JGG3Koa9err6V5f9M0O0t3hnCUFrMAbFjYqTbhfKLW5/6TFXxHbXPBiPV0VMbRY2GLwhPorDgOM90K9NyVTE4ViOIWqCR7BIGNyS1rVe8gDLe/LmZZrYPD0S1Gma1eqo1SiQAtudRyMqqPSfuk/+hM+7BPCiO8ujLlJAFfDkngBU1046Wlai5QGz03Bcrem2azAXIOk4Q2PelULLUYNqBkJNr8BmHjdnpnZtjYEUNn4dQGBaqXYMbkO6XYE981Y81rWiJ11Z8mKta7hsolImlmWcX4jd09pRVlXQElRy9Et4vybd0lmC8knq1/ISJTCPUhambC1jpYS251HcJLLRaQlDsYToLHn+U8bLpktw5Xk0tKWgRPbOH6WiUz27zoT2N6JBEwFZnyAZeOpIC6en9J2e0Wgc02ThehWqKr02FRQOodbC9+7jMSg7K/SUlC9VioI0AvbLcnQzq1otA5Pi8aztnGYXUaAHQ26w9t5c2ApLvofFHI9s6paLQINlPK4+6enGlrfh2/2PZJvFoEJUm3D0c/zEpiaeg0Oo7Dy/v/STe0WgQV0NzoZDts026d9D43YewTtcWgcYwGGLlEIIzWF7HSb6tiTYoKXVCHPquhFwcqEgtY9nZOk2nirUVBdyqjhckAXPpMDm1XaFKvhKnTgjEfsWQ6ZB1Mth1RxuO1jNFVZ3y5gbhQOBnYKmOpKLtUpgDtZewHt7CD98odoUsqt0iWqXynMLGwJNu4A37IHNt26R+1uDwTkf4pIkBsuh/syWiqtr5lt23Fp5XFUzYB0ueHWGuttPvFoGlwOjKOZRvxYfpK7ZUsUtxs3xTfzWbY5EC5Cm3LWZeZG8M/Rdx51kiXGdg7yVvrj0cRVYkmoiliqorKRbQWA4HXukhxu8FDAKtBiz1AASq3LZm165bRQSe/0Tn233dcbVqFTScVi2W5JRjre9h36dswTjyS2Ym7jrs1yWuOsL8WvMk8auSYn012bva2rGk02ptzMgbEVMiuOrhMK3XI/9etbqjTgNdeEw9k4WttG9CmyYbDoRemg4kWNu2o2ouWOlxprPWyN0UxOzxWUsa71SCXbLTRVazEADraDt4k2tMbcraS4TGXqVL0kz3IBYEnqh+OgOhvqToLc5HlrFbRTvDmZmdTZ0HZm7uFwiKwpK1UcHcBnzdt7afdwmxoB/qyGobscU5Olh4ugHaLDj+Ej+8e8wUq1GzrUQm5vlte3oIa4seybfY+0PrGCpVMuUfWXAF76BeZnPB885tz8JRyoj2X1bGIie08xYxfk27pLcF5JPVr+QkSxZ+zbuMluC8knq1/ISJTC/ERISREQESkrAREQEREBERAREQKRKykBLGMwaVQBUGYKbga8bEX9jGX4gaobuYfzfK3jvoCb2XXTXXTmTK4jd7D1EVGTqoGAAd1Fmve9jrxPHtm0iBq6Ow6SU+iXNkLq1rg+IwIXUcLAKeZA1N7meNn7s4bDuj0aeVqalU6zmwJJIsTbnNvEBNPtx6gZejVWGU3zMRrfS1gfTNxIvvfvRQwL00r06jmorFclrAAgG92HbKs+K2Sk1quwRM3iIjaH707CfGVEzU1DAeURyDbXqtdTe3Eads8YLYn1OiRTw1GoxBUmoMzsG4gk2AXl902X/AIiYH/l6/wD8fnnlvpCwB44ev7F+eYP6Dk61uPu9PyW/1z/31azH18SuDqqaNGhSp0j4oI07FCtz/wC8juG2Q9DoqjgHpsG4ytqhbL0pR1U3NqYexBBui+kScjeTBY2m9IYHE1aZFnAAA7bFg4sfReY2O3u2dcJVwdcGmwIBAUgrcD9vUWJHYQTLMfBzVj0693Fq2mdeSft/Lm9fEOqhGtZC2TW+W5JyXvfLfmTOk7kX/wALpX4/XKvwzWtt3Yx44Grwtx5e8kg2JVoPg0bCUzSonFvkRjci1MBuJPO/OacOC1J3LPya3in4qzEfNtIiJqYNLGL8m3cZLsF5JPVr+QkQxnk27jJfgfJJ6tfyE5khfiIkJIiICIiAiIgIiICIiAiIgJSVlIFZSIgViUiAlZSICcp+mZft8N6qp8Szq05Z9MQ+3w3qqnxLO8fvNvh3+RX6/o5zljLL2WZGDwgqqSlRCQ2UjW4J4A3HPlpY2NibGaH0drVr70tvuxvemGprRqLYZ2C3BXM3EkX0J1Gt+yZe+eLo1qKkG9UVbcLWABzgnvsJFMNggzWW2Wm2es2dGphc1rKut2JsBaVZibXN7Xt2C+psOQjzTrU9nncXDNsk3me0sfLOm7lj/LKX9ZV+Gc3tOk7nj/LKX9XU+GV37O/FY/I+sN/KykSp86sYvybdxkvwPkk9Wv5CQ/F+I3cZMMD5JPVr+QkSiF+IiQkiIgInPt8No1Ke3Nn4dalcUcRRxJq06TOSxp0mNMqq6gg2OnZrpMjZO8OLwmFwNPaNJqmJxlZ6QysisLBmp9Jbq5io1sdDAnMSGeHoFU0XoOtWicMMTTDh3pNir5QoUEVAoAZjcWDC1+E94b6QKDU8VWIsmB6bplzg1lNJ8ihqRAsX1Km5GmpBuAEwiQnGfSEtKhWrNh3Jw9SgpCNdXGJC5GpVGUBiCcrDSxU6zG3j3+ejs/aFanRC1tn1xRIZwy3qFBTqggdbygOX0EX5wJ/EiO8u+n+H03eth3tRpUnqENZWFWp0ZSg5UCpUXxipy6ERU3jrHbDYFaa9FT2ca5bPZmLuqqfFNrWYW/ivytAl0SA7t76I2Ewy0lrVqlTB18SfrFVekFGhVKEu6rZnJ0UAAaakW1yMZ9ISDJ0FB6oq7MbGoc6oOjTxka4Nm7r6wJtE1WFrjH4OjWptUpLiKdKqMpy1ArZamQkcLjqm3abSJbmPWxWK2ij4ivbB7TC0ftWIFJGzGkQTZlYDKSbmxgdCic22fvhV6LBLh1d/rm0a9JmxFVS46NnYoCqWy6WBtootxNxcwO9xwuJx64h2qD/FaWGwyM3VU1aeaxY3yoLMxOug0BNhA6LE1m721xjKHTBGpkO6MrcmRipKmwzKbXB0uCOE2cBERATmH0urevh/VP8AEs6fOafSwD01Cwueif4lneP3m7w6dciv1/Rzx6R4C/W0B/M/32iZSYDoxlUkEpxQ8iLEHhfUkEEjhznrDIRdqjFsqkkm9gBc2HGwuRy9NpYqV7v0lhaw5KCAO0AAX58rm8ut07vX5NrT011/Zj1MEKTAWuM2ZFDVFLMAcpy5GViP5rTLp4ui4NN6TU2AJR8wLVNCbAWANvTxA43tMmk7GplvfN+6K1zeygFVsHHpuCBYE6XlnEUQK+gGjOOR8cMOQtoSOGmmmkj16KePS29xPzYBWdF3RH+WUv6up8MgBSdB3VH+W0v6up8MZOy3xeNYPrH7t3EpKyl82sYvybdxkwwPkk9Wv5CQ7F+TbukxwPkk9Wv5CRKIX4iJCSImk2ttpqFWxCmmqKW5tdy4A0PVvl0uCDci4tAt7S3ZWvtDDbQNRg+DWotNAoyEVVKvn5k2JtYjlL+2tgriq2FrM7KcFWNVAACGYqVs1+VieEwcfvV0fTZKeYUaRI6yi9S1Sw43y9QC44azzV3qKOQ1O6h8nVuWLGo9IAKL6ZlGvZfTlAyU3ZCY+rjqNapTOJSmuIpqEKVDS0ptdgSrAEroeB7dZh4zcWhXerUrku9bCNhncKqOyOytmqEaO6lFym2gGt+MzcRvMiKGNN/IrUI6oYZxUKrYnU/ZMD2acr2yMbtxaTFHU3FJXPWXi/SZUGt2JNJuA7PuDWY/c84jAjBV8TVdVNIioVph7USGTgLEkgXJ425SzjtwqVejj6NSrUI2nVWpUICgo9MqVyejqLob8OMzcHvQKj26MgEgAllUizFKmbNa1mGg4n8JTB7z5sMlZ6ZDNkDKGQC74b6xcMTwy6a639sDC3g3EXG9N02Jrf7RhUosAKenR1BUzJ1ermZRcC17DsE2B3XX699eWq4c4L6sy2QoyhsysdLg37CJ4pb0ixL02GtQg3UDo0OIsxubg2oHTtI9NqDfCna5p1BqV1HGoKj08gHG90JsbG2ttDYMHZ30f08PSpU6VVw1DC18MHKoS1DEPnYMLWzK2qkaam4M91twaJK9HUemtPZrYFVAVrUX4vc8anp4eibCtvAQ9C1M5a9OoSG6rhkZVC62CjVjc9gHOKu8N8N9Yp0+qXyjOQNAGu1hw1HCBsNibNGFwtHDIxZcPSWmrMBcqgCqTbnYCa/d7doYKriqqVGc42ua1QMosrm+iW/Z14G59M9YTeQPVWiabhzlz2GZUL3y3YaW6stVt60TPem9qfSk2KHqUTWDNoeN6DWHHUcNbBg4TcGnSp4dErVQcJjKmIpvZLlqubpFYEWt1jbTSecf9H9Kq1d+mqrUrY2ni0dMoNKvSUqhQEEFcpsQ15sKm9iL41Kqp4AFTcuahQIBxvpfhe2ttDalTejTq0mHXReuQvjPQV7jiLCuDw1ymBvMJSZEAdzUbmxCi/cFFgJfkV8MVJuKbZFzZibZtPqzLlXS4K4gG/o0uNZn4beEPWFHo2BuoY5kKgv0hUAg9bSmdRwuPTYN3ERASH78bNo1qlI1q/QlUYAdGXuCRc6HSTCQb6Q2Aq0b/uN+Yl/Gr5skQe3vg/Mp3hH627WEcZTjdDa/2Da2N7cZ5rboYaqpppjQCRYH6u5t92YXlmihc2UEnsAJMztk6VMx/ZBM258NKUm8z2j5fwR4rysltTMdenaFae51CkApxl1vYBqDm4HJrPZtOZGv4TxW3Ww98xxwBLXv9Xbje/70u7Qq3KkNcEsQOy5lvEuGRTxIYieB4d4jHJz+xtGvm3cjNyMGLzUt9oWn3Ww1/wDfh/7dvmm+wWBShg6SUqvSr9Zc58hTUrqLEmRhOsx1ICtYWtroCSdPTb7pK6NDo8JSW5P25Nza9zTBPAeme1yMVa13EywR4jyeRHkyzGu/ZeiJSYkrOM8m3cZMcD5JPVr8IkNxfk27pMsD5Kn6tfhEiUQvxKRISTw1FSwYqCy8CQLi/Gx5S5EDHXB0xa1NBYECyqLA8QNJX6onDIvC3ijhrpw4an2y/EC0cOhtdV6oIHVGgOhA7B6JWpQVtWVToRqAdDxGvI9kuRAsjCILWRNLW6o0tci2mlrn2meK2BpvlDIpCMGUWFgQpUG3A2BtMmIFs0F/dGt+Q53v+Z9pngYOmOCJ4pXxV8U8V4cD2S/EC02GQrlKqVAsAVFraaW7NB7JVqKkWKgi97EC173vbvlyIFo4dbhsq3F7GwuL6Gx5aCeKGCpoCFRRmZmOg1ZySxJ5k3PtmRECwMHT4BEtlK+KvinivDh6J6+rJa2VbdmUW5cvuHsEuxAsrhEFrIgsSRZVFieJGnoHslaeHRbBVUW4WUC3Hh7T7TLsQEREBIP9IQHSUb/uN+Yk4kJ3/W9Wj/I35iaeJ/dhVm9yWm2LTZC9VQrimmoa+mbQEW5yzhAVLDj1b/qJkYDEhadVR/xFUfcDcz1h6YyknlpNPL/t5N+saVY/erppsdqVtwAP5mZNAfZr6SZ52hRyD0XBH36GVHiJ3fnPmvCOPOPnamPSZ/Z6PNyRODp8WRh8CMjk5r9XKQxGrMLm3DmZv818OnH/AHuoNeOi2moer0dHMeLV0P3KGNvymzw5vg6R/exDn2gz6DNH4N/Nip30vxKRMizaxi/Jt3SZ4HyVP1a/kJDMX5Nu6TPA+ST1a/CJEphfiIkJIiICIiAiIgIiICIiAiIgIiICIiAiIgIiICQ3ftb1KX8jfmJMpCPpDqsr0iiF+o2gZVPEfvWH4y/jTrLCvLG6o6qa6GbHIUp2bibGRobRq30o5TcePVQaX/gzTabS6Q2z1ciHgKajOf8Aqa4H3CW+IZPwxTfdHGx73PwedqnQDtP+v6RVYKqk8AoJ7phYuoc+W5IU6X1PAakz1tavai38ot99p5vh0+05uS0ekaaORX8ulfjLT4vfAt0SBAyqzsRrwbKF17dDOh4OqHwNBhwNY29HU4Tka0EGIzAeLa3ZcCdZ2c19n4fQC1W2nop2v3zfnpkpPltO47tPKpirWs0jUsqIiUMKxi/Jt3GTTA+Sp+rX4RIXi/Jt3SaYHyVP1a/CJEpheiIkJIiICIiBWIiAiIgIiICIiAiIgIiICIiAiIgJAfpL2kKNSiCrnMjnqqTwI42k+nL/AKX958Xga2HXCVjSFSlULgJTe5VlAPXU24nhLcNvLeJcX616o22LR0z9dWLhVBU/eSLcJttrZilEAE2trYyEv9JG1Bb/AGxrX1+xw3Ph/wAOe/8AxH2p/wA43ucN/wDnO+RM55iZ9J2YrVxxOo7pBVzNVNlbxv3TPG26NQIosxDOOR5ayxu9vVtrFXK4m4Fx1qNC5IFzYCmOWslFHHbZqYPp6Ll2ZiqKyUVYkEgsBl4Cx7OEy8XF/T5LXid7aJyebXTsgbYZzUYqjDMwHitzNp1hKWTB0V7Kx+CQLHfSJtLEELhXSkoQKzZEaoGQ/aOQwIBY6Wtaw0teSrdvalfFbOpVcVU6SoMXUXNlRdFXQWQAfhNeXLOSdzHw+yM2b2kx8ttrEpKyhSsYvybd0muB8lT9WvwiQrGeI3dJrgfJU/Vr8IkSmHuvWVFLuQqopLMTYAAXJJ5ATxQxSPcoysASDYg2I4jvl4i4sZFU3Gw65ejZ06OitNcopAjISVa+S/E3y+ITrlvrISkmJxaUkapUdURFu7MwCqvaxOgEUcSjglGVgGZSQQQGRijjvDAqewgiaXCbpUadCvRuzjFZelZxTzMFpomXRQCtkvYi13btmDT+j/Dgrd6rKhJCOUZSDifrJVrr1hm01ubenWBLQw7ZWRjZG5FDDVaNWmz3w62UHJl1phCbBdCdSSLXLG8k8CsREBERAREQEREBERAREQEREBERATjP09eXwvqavxJOzTjP09/7xhPVVfiSdU7ub9nKmW4seekYVgbBuTAN7f0nljN3unglar0tUA075LngHtmUm/KwI9kumdK6xttqu1Kbuq0ekFM5Q2UtSDFbAEMvW4C1+6SLA7yjDPUoI1ZaOIpgrSLtUqUVtmxDU3YgszKMo1uGIPbLFTb2DZbKFq1MIRUClsgZQwzpZrXGXNwkg2rsmjtTZtXaanJXN6lNg2U0xRFkoNbS9hc/xNppaVL3Mto7YWpjq2MwtE0aNVQop6WsFC3sNBwvpOjbim+yaRPPG1fhnL6u0uloqCtmDHUcxOn7hj/KKP8AW1fhnU9lUTuyRxETh0sYzybdxk2wPkqfq1+ESE4vxG7pNsD5JPVr8IkSmDG0ekpPTBK50Zcw4jMCLiaHE7v1SPsqlOgT5lGQAAeg662P4crySRIS0Wz9kVqdZXauzKpe6EubhhoDc6m+t+XDXjMOnuxVphBSxBUIKPAMD9mWZxcNqrF2NjwzW4ASUxAjZ3erAKFxNUWKluvUOaykcWJtqc3ptJJEQKxEQEREBERAREQEREBERAREQEREBONfTz5fC+pq/Ek7LONfT15fC+pq/Ek6p3c37OTvJNsjZWLNBkWmvRMM7h/Hsut1HI6TD3Uwgq4tA3BQWse1eH46/dOk7Lx98WMPTZVIQtVdhdUp9lubNbQSy0oxxtEaNPFVcA5qUmr4ZagKgWIzgDMSU640uCTp+U0uGwTYh1TCvUak5uUZixR7WK6Czm3BrcJ0TdPfAYXEYrC1atOph6WJrVEIuGRA5dlF9LC5IW5PVIHISG7ybSoYfbJr7LqA08yVCEBFMVBfMoBADLre406xE5ierudxHRrdo7N6GoaY/Y0PfOl7jrbZNH+tq/DIDjnNRjUfUucxPpOs6Dub/wCVUv6yr8M6v2UUnct7EpKytasYvxG7pN8D5Kn6tfhEhVZLqR2ibClvFVRQooqQqgXznWwt2RKYSuJFvCet5hfeH5Y8Jq3mF94flkaSlMSLeE9bzC+8Pyx4T1vML7w/LGhKYkW8Jq3mF94fljwnreYX3h+WNCVRIr4T1vML7w/LHhPW8wvvD8saEqiRXwnreYX3h+WPCet5hfeH5Y0JVEivhPW8wvvD8seE9bzC+8PyxoSqJFfCet5hfeH5Y8J63mF94fljQlUSK+E9bzC+8Pyx4TVvML7w/LGhKokV8J63mF94fljwnreYX3h+WNCVRIr4T1vML7w/LHhPW8wvvD8saEqiRXwnreYX3h+WPCet5hfeH5Y0JVOP/Tph3evhSiO1qVS+VWa3WTjYSbeE9bzC+8Pyx4T1vML7w/LJjpO3MxuNOD7EpV6VbMKVUG3Om9u7hNzsnE1FGKqNSrLUqVer9k56qooUA27bzr/hPW8wvvD8seE9bzC+8Pyzqbb9CsafNVLZWIqsfsa12NyTTcC5Nzykt2HurUGDfEvTe5YoLo17AngOJva87R4T1vML7w/LHhPW8wvvD8siJ0m3WNOQPs+rkv0b6fwN+knO61IpsykGBU/XKmjAg+L2GSbwnreYX3h+WYuO2m+ICh6YTI19GJvoR2DtkzbbitIhbvEpE5dERECkREBERAREQEREBERArERASkRArKRECsRECkrEQKREQKykRArERApKykQErEQKGIi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8" name="Picture 6" descr="http://templatehaven.com/wp-content/uploads/2013/05/Student-PowerPoint-Presentation-480x360.jpg"/>
          <p:cNvPicPr>
            <a:picLocks noChangeAspect="1" noChangeArrowheads="1"/>
          </p:cNvPicPr>
          <p:nvPr/>
        </p:nvPicPr>
        <p:blipFill>
          <a:blip r:embed="rId2" cstate="print"/>
          <a:srcRect/>
          <a:stretch>
            <a:fillRect/>
          </a:stretch>
        </p:blipFill>
        <p:spPr bwMode="auto">
          <a:xfrm>
            <a:off x="0" y="1066800"/>
            <a:ext cx="4572000" cy="3429001"/>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idx="4294967295"/>
          </p:nvPr>
        </p:nvSpPr>
        <p:spPr>
          <a:xfrm>
            <a:off x="0" y="457200"/>
            <a:ext cx="7772400" cy="762000"/>
          </a:xfrm>
        </p:spPr>
        <p:txBody>
          <a:bodyPr>
            <a:noAutofit/>
          </a:bodyPr>
          <a:lstStyle/>
          <a:p>
            <a:pPr eaLnBrk="1" hangingPunct="1"/>
            <a:r>
              <a:rPr lang="en-US" sz="3200" b="1" dirty="0" smtClean="0">
                <a:latin typeface="+mj-lt"/>
              </a:rPr>
              <a:t/>
            </a:r>
            <a:br>
              <a:rPr lang="en-US" sz="3200" b="1" dirty="0" smtClean="0">
                <a:latin typeface="+mj-lt"/>
              </a:rPr>
            </a:br>
            <a:r>
              <a:rPr lang="en-US" sz="3200" b="1" dirty="0" smtClean="0">
                <a:latin typeface="+mj-lt"/>
              </a:rPr>
              <a:t>Assessment of the Process</a:t>
            </a:r>
          </a:p>
        </p:txBody>
      </p:sp>
      <p:sp>
        <p:nvSpPr>
          <p:cNvPr id="3" name="Subtitle 2"/>
          <p:cNvSpPr>
            <a:spLocks noGrp="1"/>
          </p:cNvSpPr>
          <p:nvPr>
            <p:ph type="subTitle" idx="4294967295"/>
          </p:nvPr>
        </p:nvSpPr>
        <p:spPr>
          <a:xfrm>
            <a:off x="152400" y="1447800"/>
            <a:ext cx="4419600" cy="4343400"/>
          </a:xfrm>
        </p:spPr>
        <p:txBody>
          <a:bodyPr>
            <a:normAutofit fontScale="85000" lnSpcReduction="10000"/>
          </a:bodyPr>
          <a:lstStyle/>
          <a:p>
            <a:pPr algn="l" eaLnBrk="1" hangingPunct="1">
              <a:defRPr/>
            </a:pPr>
            <a:r>
              <a:rPr lang="en-US" sz="2800" dirty="0" smtClean="0">
                <a:solidFill>
                  <a:schemeClr val="tx1"/>
                </a:solidFill>
                <a:latin typeface="+mj-lt"/>
              </a:rPr>
              <a:t>Students</a:t>
            </a:r>
          </a:p>
          <a:p>
            <a:pPr lvl="1" algn="l" eaLnBrk="1" hangingPunct="1">
              <a:defRPr/>
            </a:pPr>
            <a:r>
              <a:rPr lang="en-US" dirty="0" smtClean="0">
                <a:solidFill>
                  <a:schemeClr val="tx1"/>
                </a:solidFill>
                <a:latin typeface="+mj-lt"/>
              </a:rPr>
              <a:t>Email survey/students (how is it going?)</a:t>
            </a:r>
          </a:p>
          <a:p>
            <a:pPr lvl="2" algn="l" eaLnBrk="1" hangingPunct="1">
              <a:defRPr/>
            </a:pPr>
            <a:r>
              <a:rPr lang="en-US" sz="2800" dirty="0" smtClean="0">
                <a:solidFill>
                  <a:schemeClr val="tx1"/>
                </a:solidFill>
                <a:latin typeface="+mj-lt"/>
              </a:rPr>
              <a:t>Recorder form – more room</a:t>
            </a:r>
          </a:p>
          <a:p>
            <a:pPr lvl="2" algn="l" eaLnBrk="1" hangingPunct="1">
              <a:defRPr/>
            </a:pPr>
            <a:r>
              <a:rPr lang="en-US" sz="2800" dirty="0" smtClean="0">
                <a:solidFill>
                  <a:schemeClr val="tx1"/>
                </a:solidFill>
                <a:latin typeface="+mj-lt"/>
              </a:rPr>
              <a:t>Case Worksheet revised</a:t>
            </a:r>
          </a:p>
          <a:p>
            <a:pPr algn="l" eaLnBrk="1" hangingPunct="1">
              <a:defRPr/>
            </a:pPr>
            <a:r>
              <a:rPr lang="en-US" sz="2800" dirty="0" smtClean="0">
                <a:solidFill>
                  <a:schemeClr val="tx1"/>
                </a:solidFill>
                <a:latin typeface="+mj-lt"/>
              </a:rPr>
              <a:t>Facilitators</a:t>
            </a:r>
          </a:p>
          <a:p>
            <a:pPr lvl="1" algn="l" eaLnBrk="1" hangingPunct="1">
              <a:defRPr/>
            </a:pPr>
            <a:r>
              <a:rPr lang="en-US" dirty="0" smtClean="0">
                <a:solidFill>
                  <a:schemeClr val="tx1"/>
                </a:solidFill>
                <a:latin typeface="+mj-lt"/>
              </a:rPr>
              <a:t>Orientation</a:t>
            </a:r>
          </a:p>
          <a:p>
            <a:pPr lvl="1" algn="l" eaLnBrk="1" hangingPunct="1">
              <a:defRPr/>
            </a:pPr>
            <a:r>
              <a:rPr lang="en-US" dirty="0" smtClean="0">
                <a:solidFill>
                  <a:schemeClr val="tx1"/>
                </a:solidFill>
                <a:latin typeface="+mj-lt"/>
              </a:rPr>
              <a:t>Quarterly feedback sessions</a:t>
            </a:r>
          </a:p>
          <a:p>
            <a:pPr lvl="1" algn="l" eaLnBrk="1" hangingPunct="1">
              <a:defRPr/>
            </a:pPr>
            <a:r>
              <a:rPr lang="en-US" dirty="0" smtClean="0">
                <a:solidFill>
                  <a:schemeClr val="tx1"/>
                </a:solidFill>
                <a:latin typeface="+mj-lt"/>
              </a:rPr>
              <a:t>Email survey/students (how is it going?)</a:t>
            </a:r>
          </a:p>
          <a:p>
            <a:pPr marL="457200" indent="-457200" algn="l" eaLnBrk="1" hangingPunct="1">
              <a:defRPr/>
            </a:pPr>
            <a:endParaRPr lang="en-US" sz="2000" dirty="0" smtClean="0"/>
          </a:p>
          <a:p>
            <a:pPr algn="l" eaLnBrk="1" hangingPunct="1">
              <a:defRPr/>
            </a:pPr>
            <a:endParaRPr lang="en-US" sz="2000" dirty="0" smtClean="0"/>
          </a:p>
        </p:txBody>
      </p:sp>
      <p:pic>
        <p:nvPicPr>
          <p:cNvPr id="7172" name="Picture 4" descr="http://4.bp.blogspot.com/-FXAzlQkXTVg/UeW2GrsQjUI/AAAAAAAAA_A/DnkSLDgyq7U/s1600/feedback+checklist.jpg"/>
          <p:cNvPicPr>
            <a:picLocks noChangeAspect="1" noChangeArrowheads="1"/>
          </p:cNvPicPr>
          <p:nvPr/>
        </p:nvPicPr>
        <p:blipFill>
          <a:blip r:embed="rId3" cstate="print"/>
          <a:srcRect/>
          <a:stretch>
            <a:fillRect/>
          </a:stretch>
        </p:blipFill>
        <p:spPr bwMode="auto">
          <a:xfrm>
            <a:off x="4724400" y="1371600"/>
            <a:ext cx="4419600" cy="45148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Feedback from Students &amp; Alumni</a:t>
            </a:r>
            <a:endParaRPr lang="en-US" dirty="0">
              <a:latin typeface="+mn-lt"/>
            </a:endParaRPr>
          </a:p>
        </p:txBody>
      </p:sp>
      <p:sp>
        <p:nvSpPr>
          <p:cNvPr id="3" name="Content Placeholder 2"/>
          <p:cNvSpPr>
            <a:spLocks noGrp="1"/>
          </p:cNvSpPr>
          <p:nvPr>
            <p:ph idx="1"/>
          </p:nvPr>
        </p:nvSpPr>
        <p:spPr/>
        <p:txBody>
          <a:bodyPr>
            <a:normAutofit fontScale="92500" lnSpcReduction="20000"/>
          </a:bodyPr>
          <a:lstStyle/>
          <a:p>
            <a:pPr>
              <a:buNone/>
            </a:pPr>
            <a:r>
              <a:rPr lang="en-US" b="1" i="1" dirty="0" smtClean="0">
                <a:latin typeface="+mn-lt"/>
              </a:rPr>
              <a:t>How is the PBL process going?</a:t>
            </a:r>
          </a:p>
          <a:p>
            <a:pPr>
              <a:buNone/>
            </a:pPr>
            <a:r>
              <a:rPr lang="en-US" dirty="0" smtClean="0"/>
              <a:t>	</a:t>
            </a:r>
            <a:r>
              <a:rPr lang="en-US" dirty="0" smtClean="0">
                <a:latin typeface="+mn-lt"/>
              </a:rPr>
              <a:t>Overall, the process is going well.  I feel the structure is beneficial on many different levels.  We are not only learning the content/material but also acquiring the skills of problem-solving, deep critical thinking and synthesizing.  It is excellent training for post-graduate school and, while we still may be mapping out the territory and navigating somewhat blind, I'm happy to be learning this skill set now.</a:t>
            </a:r>
          </a:p>
          <a:p>
            <a:pPr>
              <a:buNone/>
            </a:pPr>
            <a:endParaRPr lang="en-US" dirty="0">
              <a:latin typeface="+mn-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381000"/>
            <a:ext cx="8534400" cy="5410200"/>
          </a:xfrm>
        </p:spPr>
        <p:txBody>
          <a:bodyPr>
            <a:normAutofit fontScale="85000" lnSpcReduction="10000"/>
          </a:bodyPr>
          <a:lstStyle/>
          <a:p>
            <a:r>
              <a:rPr lang="en-US" dirty="0" smtClean="0"/>
              <a:t>I feel like I'm beginning to understand it better. I will remember the topics that I had to research. It was a rough concept to grasp at first, but I'm starting to like it.</a:t>
            </a:r>
          </a:p>
          <a:p>
            <a:pPr>
              <a:buNone/>
            </a:pPr>
            <a:endParaRPr lang="en-US" dirty="0" smtClean="0"/>
          </a:p>
          <a:p>
            <a:r>
              <a:rPr lang="en-US" dirty="0" smtClean="0"/>
              <a:t> The process seems to be going well. It has its positive and negative aspects, but overall I think it is a good process. In regards to the positives, it requires us to learn how to research information related to a learning issue. This is a crucial skill that we will need for the field so I appreciate its necessity. I also feel that I have learned a lot in regards to the topics that I have researched, which is a great feeling. It also encourages discussions among our small groups, which has been very constructive.</a:t>
            </a:r>
          </a:p>
          <a:p>
            <a:endParaRPr lang="en-US"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Less Glowing Remarks</a:t>
            </a:r>
            <a:endParaRPr lang="en-US" dirty="0">
              <a:latin typeface="+mn-lt"/>
            </a:endParaRPr>
          </a:p>
        </p:txBody>
      </p:sp>
      <p:sp>
        <p:nvSpPr>
          <p:cNvPr id="3" name="Content Placeholder 2"/>
          <p:cNvSpPr>
            <a:spLocks noGrp="1"/>
          </p:cNvSpPr>
          <p:nvPr>
            <p:ph idx="1"/>
          </p:nvPr>
        </p:nvSpPr>
        <p:spPr>
          <a:xfrm>
            <a:off x="457200" y="1295400"/>
            <a:ext cx="8229600" cy="4830763"/>
          </a:xfrm>
        </p:spPr>
        <p:txBody>
          <a:bodyPr/>
          <a:lstStyle/>
          <a:p>
            <a:r>
              <a:rPr lang="en-US" dirty="0" smtClean="0">
                <a:latin typeface="+mn-lt"/>
              </a:rPr>
              <a:t>I am starting to adjust to the format but I still feel lost as far as what exactly I should be learning and if our group covered all the things we should have.  It would be helpful if you discussed some of the major topics we need to be learning in the second week.  It would also be helpful to watch a portion of the videos during the second week or if you could post them on canvas.</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533400"/>
            <a:ext cx="8382000" cy="5105400"/>
          </a:xfrm>
        </p:spPr>
        <p:txBody>
          <a:bodyPr>
            <a:normAutofit fontScale="92500" lnSpcReduction="10000"/>
          </a:bodyPr>
          <a:lstStyle/>
          <a:p>
            <a:r>
              <a:rPr lang="en-US" dirty="0" smtClean="0"/>
              <a:t>I think it is going OK, but it has taken a lot of getting used to.  I feel a little bit confused about where I am, or how much I should be knowing.  I feel like I need some reading assignments, related to the book to make sure that I am covering all of the information, or someone to confirm if what I am learning is at par with KASA.  It would also be helpful to have some wrap-up to each of the cases, or a diagnosis for the person on video, since it might help to point me in other directions or other topics that would interest me.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457200" y="3200400"/>
            <a:ext cx="8458200" cy="2438400"/>
          </a:xfrm>
        </p:spPr>
        <p:txBody>
          <a:bodyPr>
            <a:normAutofit/>
          </a:bodyPr>
          <a:lstStyle/>
          <a:p>
            <a:pPr marL="0" indent="0">
              <a:buNone/>
            </a:pPr>
            <a:r>
              <a:rPr lang="en-US" sz="4000" dirty="0" smtClean="0">
                <a:latin typeface="+mn-lt"/>
              </a:rPr>
              <a:t>I am always ready to learn although I do not always like being taught – </a:t>
            </a:r>
          </a:p>
          <a:p>
            <a:pPr>
              <a:buNone/>
            </a:pPr>
            <a:r>
              <a:rPr lang="en-US" sz="4000" dirty="0" smtClean="0">
                <a:latin typeface="+mn-lt"/>
              </a:rPr>
              <a:t>Winston Churchill</a:t>
            </a:r>
          </a:p>
          <a:p>
            <a:endParaRPr lang="en-US" dirty="0"/>
          </a:p>
        </p:txBody>
      </p:sp>
      <p:sp>
        <p:nvSpPr>
          <p:cNvPr id="99330" name="AutoShape 2" descr="data:image/jpeg;base64,/9j/4AAQSkZJRgABAQAAAQABAAD/2wCEAAkGBxQSEhUUExQWFhUWGBUYFRcUFRQUFRQYFxUWFxQVFBQYHCggGB0lHBcUITEhJSkrLi8uFx8zODMsNygtLisBCgoKBQUFDgUFDisZExkrKysrKysrKysrKysrKysrKysrKysrKysrKysrKysrKysrKysrKysrKysrKysrKysrK//AABEIALoAoAMBIgACEQEDEQH/xAAcAAABBQEBAQAAAAAAAAAAAAAEAgMFBgcBAAj/xABAEAABAwEFBAcFBQcEAwAAAAABAAIDEQQFEiExBkFRcQcTImGBkbEyQlKhwRQjctHhM0NigqKy8CRzkvEVNFP/xAAUAQEAAAAAAAAAAAAAAAAAAAAA/8QAFBEBAAAAAAAAAAAAAAAAAAAAAP/aAAwDAQACEQMRAD8AupiJXmWdSrLMkW1zYYzI+tBStNddyAAQJ7qERd1ojnYHxmorTvBGoKGu682SzyQhtCytDWuLCaOy3IHWwJ9kIAOX6I1tnon2woI+KzoqOJENhonRGEDbWJWFLouoEYFD2/aSzwSGOVzmuAB9kkZ94U4VlG1I6y2TD+IAeDRkgv0O0llfpOzxOH1RsVojf7L2O5Oafqsclup50aT5IOWwSMNDG6vIoNxdDVMyRLFY7daI9Hyt7sTvSqMh2vtjB+2cfxgH1QahPBVR9ogVLh2/tWYd1bubaehVv2YvgW1jqgNkYe00GoIOjggYfFqgpolY5bGg5bMgtDYAofaS9IIR1cwc4SA1DRWjdCSrHhWddIQc+URgA1DWgD2iCak+qBOwRMchYzOGWoaeJbUtdTiRWqOuGAfbpHDeZfVIuGwvhZHShLXOLQTSgIOXzKnbhsOGck07MY04vdr/AEoJkRpeFNWq8oojR7wDw3+QT1nna8BzTiadCNEHgxKwpa4SgRRcolJNEHHrLLNG2a2yYjQOe/PXfQLUZDqeCyrZ5/3wPxH1KCyusXVbqjioad2KvMqZttt1AcPzUdhG75oIm0MzqmA9ylZGV3IOSMoIu0UO5v8AxCN2VBFqjw0BJoSBSopUj5JqaPNTexVmraQfha4/T6oLq9lUJLBXcpV0aadGglaKsW8N+0PeQMQo0GmYFM/mVaCqvamf6mQfhP8ASgbkjDSAN9TxRtic9r3mntNaBU51Fd3im7qsAze4kuJJzOQ3Ci5eFtc+QQ2cVf7zvdYPicfogTYrH10zyR90w0J96V/vVPAKwRRNY0NaAGjQAUA5JFisoiY1gzoNTqTqSeZTtUHqri8ugIOOXKLtVyqAa834YpDwY7+0rKbvBFSNRh9VpG1EtLLN+Gnnks9uePFjG/CKd9Dogu9nhZKwOoMxnkExJdDd2QruyQey9qNCwqedkEEHPdFNHZckBLd2dDWnEZK0EcUzNQAk6eiCrS3J8JPipbYmxBskrg7FQBp4VJr9FFXvepOTcmjwqrPsTZ8FmDt73F30HyCCdwpBanFyiAoqubSt6tzJAQMXZdXXLMEKRvi/bPZcH2iVsQeSGl5oDTXPxWI3p0kS2i1Yn0bCwvEbW5jUDEXe8SB80Fzvy9JQ3sSYRvyVo6Py11kbIM3PLsbjq5wJCx2+9s45GYGNJcdScgPzWk9DluMlgoTnHI8eBo4eqC+EpBXlzEgVVexLi4EHSkleIXKIK7txJSyu/iLR86qkXO4guLTmKd+tVa+kiSkMY4v9G/qqhc7qYvD6oBdp79msQZLC1pc5xa6rSQMssgd5Wh3e+SSJj3OLXOa0uGRDSRmFVXEE0NDvzFR3KWu28cDqE5HyQS8vWD3wR+HNVa9No4pJHWdsgMjCS8UcBkBkDoaVClb6vWhwtOao7LpibNJKwdt+pJJGftUHegMkdiNKgk5Cld+m5a3ZLP1cbGfC0DyCzPZ2z4rTGB8QPKmZWokoOLoXF1BVulG7BLYy/AHugPWBpqcQphc3LuPyXznaLO9rqFrgRuoT896+trVGHtLTo4EHkVj9siMb3Ru1aSD9D6IM0sFzTSnssIHxOBaPnqte6KSLK50Fa9YAa8Xt/RQciXdspZNG4ECj25nIDManhqg2N0i4JENIUnEgOEi7iQQcn4ygeDl2qQFwPFaVFeG/yQUjpMkzhb3Pd/aPzVXuwdk+Cl+kmetoY34Yx8yVCXa/su5hAaX01Q953yIInSlmIt0FQKmtBquk1KWyyNlDmvaHMpmDogCu69RPE2YjCX1OGtaGu48EvrUw6MN7LQGtGTQNABwSAgt/R/AXTuduY35uy/NaC4qq9Htnwwvfve6ng0fqrSQg4F1eSmoOyFZ50gWTBI2YaPFHcwMvMei0ORVvbOx9bZXgat7Y/l1+VUGbQNJzKCtFraDgzJ4DUpx1oozLMnJo4lNQ2bAKDN7tXcEGjbFXyJozG4gPioACauLaankclZQFi9wW42e04oz7pAJzBoe0PE18lNv2itI+8Ehr2qtIq0A7w3uQaaEu0WpkTC+Rwa0aknRZbb7/ALRJG0mXCQK9jIOp/wBhANtDpC4Pc5+BzGkuJNaZ15nJBZNp9pJZqshcY4xqW5OdzO7kqFPbnxPxNc5rvixHF4nVWyEbt+p5lByXJGTVyCIbb3z9uRxc6mrjU03KTuoVa4HiKeSql+X0yz2gRt7TRlJT0HeFabhc2SMvYatJBBH14IDKURdloGOP6IQtJK7bMXVYQ0kO9rlwG9AHIM0lqHiloKEUplmkutQ01KDYtloMNli7xi881KOTdihwRsb8LWjyAThCDiUEmiUAg7IELKOOY3944IuVCSoMcv6z/Z7Q6NrampwV0wnQ1/zRRtrkcxpGKryCeAaONFqe0lxNtIBGUjfZdx7j3LMbTdr2Pk61pBcMJqMgBoAfmgFs7cLSCKYcOE9xaKGv4gVKQyVFfMcCo8lzRRwq2lKjULzHObmztDhxCAl5pWPc4HB3EjNv1HivWB9Tibn1mF5HfShHmChLXbWln03g7vJGbNRZOcd7jy45fNBPRig7zrz3qq7abUdQ3q4j967+kcT3qWv6922aFz3a+6OJ3ZLIZp3SvL3mrnZlB0x1ANauJNa1qO8lSF33nNZ8Ije5oqSaaOOWoOqCjeBmf++S9NM5+uQ+aC3WDb4symjDz8UfZPiDkUsdJj9DZ2YRpR7q+NclSeqCk9n7idapQxlQ0Zvdua38zuQW2C8vtAxRse4nWjcmn4S45FSdjumUOa52FoBBzNSaZ0opqzWRkLAxgo1ug+pRsZYO0SO6pyCDQrlvZtoZUUDx7Ta5j9CpIhZILe6OZkkLswDUgHCRlkdxC0PZ+/mWltMmyD2m/VvEeiCXovUXaLiDkqElRUpQcrkA70zKwHUA8xVPFyaJQRVpuCzv9qJteLatPyUXLsLAc2PkZyLXD5hWchdYEFBtvRg57sTLRQ/xMyPkUBZIRA0sJBwEguGhIOZCv20t6mGKjfbfUN7h7zvn81j21l5mKItGu7jUoKpthfBtE5APYYaDge9REMZOTWk9wBJ8gmWfM6KWua+ZLK/rICA6mGrmhwpUHQ8ggja/5+SXjC4dSf8AM0tja6Ak7gBUk7qDegfsFlfPI2ONpc55oB6kncBxWwXJdTLJCI2ZnV7t73bzy4IDYvZoWSPrJAOveBUa9W3XCO/ip2hqgRSpSXQgOBI3b9w7k43ikWu2MiFXHM+yAKuPIIHTGKIar43B8bi17dCPRPWRzsGYoTXLgNwXpvMoLzsvtELS3C+jZW6jQOHxNB9FO4ljskjmHE0kOGhGR8FrsROFtdaCvOmaD0z0E9yIeUwUDL1yqU5ybJQeKU1JcV1pQUXay2Vmk4RtDRz1Kxfay3mSWm4epWhbW2l9ZcOpeRXeBU19AsptkZDyDr696DjNK+A+q4wqTjNl+zPDhJ9oxDqiD93gyriHH2vko0IF0yWi7A7OFlLTMO0f2LT7o+Mjjw4KL2P2YDqTWhpDQQWMOWL+J44dy0JktUBLjxSWu1TTpqCpIAFaknRWa5NnMRa6U5UDgzeQdC47uSCmXneYic1gaS93sinZyyqTvSLHZDiL5O088dByWibS3fC6MMMVXsY4w4faDjQBrfHd3KgQzdgFwoc6g5UI1yQFiRMy2jLRMNlrWhod35Jk2pwOB+p0doCgldn7F9qtDAPYYccnIeyPErUVm3RuD9rmG4MFfFwp6FaQgYkKYkcnpAhnoGi5ebmuVXKIFFuSUwJslejegzTa2y4JZG8SXeDs1k20DaS5cPqt66R7B2GTDd2HZ61zb9VhG0rKSgd31QRZKt+xtzgffyiv/wAwR5uI9FE7PXP1zsTxSMf1ngO5XV1vYyjBm/QMYKkcPwjmgmYXHzRMUhOTRU7/AIRzP5KPs8Mjs30aPhBy/mdv8EaJS3eOQQKvOKkLye06lO4caBaVsvaRPFDM0gjqg11NcQoKHlR2XeszNsFDXRd6M9qGWeSZkgIikIcHCpwEVoMI3EHdwQS23l+SC1gRPw9UABkD2iO0RXuNFS7ffTzL2zjc4435UyrrQKS2ltzZrRLI32XO7NcjQAAHu0VWuJ4kt7gcx2W08NEFxmseNokiPeOHJD2iXrWEEUkbmW7+Y4hEtJszqfunH/gfyTd82c0EjPbbmD8Q3g8Qgt/RfE0xyyg9tzmtd3BoqPMlXhUforoYZXN0c9ppwOE1Cu6AWVyGeUU9CyBA1RcolJFUCXLzF5Ilmwgk6AEnkBVBR+kq/v3LKHqwHPoakPNQGndkM/FZHfTRJKHuOFmEZ6uO+jRvKs97W7N8rtXlznZVzceyKb1AujbQOwOdXeRlyCDjLbJIAyBvVsApX3qc9yn7iuXAM30J13E8yoq57W3FQ5EcfpVWOGyiU0JfTjjI9EEoIGj2pP6kzNbLO33xXmmn3LZWntMe495lcE5CLKz92wd2HteWqAO1W3E04BrlXQZpmzRNiaauB3kg5eaJntYcaQ2ZxPxP7LR/KjtmdlpLdKWyOGFtDIQBhZnk1rQKVNN9UDOytzvvGbDHiETc5JS04R3Nr7Tj3LvSBsoLDaYnWRrgMAcSSXOc4OOJxr4LbLru6OzxiKFoa1u7j3k7yqF0sTGOWyv3UlB782IIiC1NnZ3kCo8M0CD1fZJ+7OTSfcPwnuRVliaRiaeVOBCFva2RB2GQ4QcsW4nv/NBYuiiUsntcG4YHgcyfzWjkLOejcCO0PxZmSMBrhmHBprQ9+a0hABJVDPCNkQM6BJKac5OBNOQcJUZtFIRZZSMuwR55KSKg9sT/AKSX8I9UGWuAe0ggEHj3afVdsUbM2saBUjIVpTkuDRn+bkmx/tmfhQF2m6IKFzwRTUgkEeScgsNGCskuDVtaAgbiTSvmjb4H3Mn4Sp4tFNNyCKZb4sOF0pqPedkTyoM0Ha74hYcmSSO3UZhr/MaJq3xjHSgpyUhd8Tcsh5BAJDHPMKvHURnRjc5H83bvBbPsxdDbLZ2RtABpifxLiM68tFm9h/8Aag/3Gf3Ba45B5Z/0sRscLNjNADKfkxX2qpfSWwEQ1AOUmor8CDPYr2ZE0MAdIdwYKnxOiX/5JzgWmJrgfdkeyviG1TNzsADqADMaCinomimiAbZ2Z0ErHshwta6payXEKb6NfpruWw2O0NlY17dCN+vIrMLIVdtk3HC8bsQy8C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0354" name="Picture 2" descr="https://encrypted-tbn2.gstatic.com/images?q=tbn:ANd9GcSIFWcc6nafRJkjmkZvjY6S54E71sgb8p6h8HQPWIFAReSC_dyAtw"/>
          <p:cNvPicPr>
            <a:picLocks noChangeAspect="1" noChangeArrowheads="1"/>
          </p:cNvPicPr>
          <p:nvPr/>
        </p:nvPicPr>
        <p:blipFill>
          <a:blip r:embed="rId2" cstate="print"/>
          <a:srcRect/>
          <a:stretch>
            <a:fillRect/>
          </a:stretch>
        </p:blipFill>
        <p:spPr bwMode="auto">
          <a:xfrm>
            <a:off x="609600" y="228600"/>
            <a:ext cx="4038600" cy="28194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What is your major concern/fear?</a:t>
            </a:r>
            <a:endParaRPr lang="en-US" dirty="0">
              <a:latin typeface="+mn-lt"/>
            </a:endParaRPr>
          </a:p>
        </p:txBody>
      </p:sp>
      <p:sp>
        <p:nvSpPr>
          <p:cNvPr id="3" name="Content Placeholder 2"/>
          <p:cNvSpPr>
            <a:spLocks noGrp="1"/>
          </p:cNvSpPr>
          <p:nvPr>
            <p:ph idx="1"/>
          </p:nvPr>
        </p:nvSpPr>
        <p:spPr>
          <a:xfrm>
            <a:off x="304800" y="1447800"/>
            <a:ext cx="8382000" cy="4419600"/>
          </a:xfrm>
        </p:spPr>
        <p:txBody>
          <a:bodyPr>
            <a:normAutofit fontScale="70000" lnSpcReduction="20000"/>
          </a:bodyPr>
          <a:lstStyle/>
          <a:p>
            <a:pPr marL="0" indent="0">
              <a:buNone/>
            </a:pPr>
            <a:r>
              <a:rPr lang="en-US" sz="3600" dirty="0" smtClean="0">
                <a:latin typeface="+mn-lt"/>
              </a:rPr>
              <a:t>One concern I have is whether or not I am building the foundation I need for myself, in terms of content.  I understand that the important concepts/goals of PBL is not the acquisition of the content per se, but all the previously stated skills as well; however, practically speaking, we still need to know facts/have a solid content base in order to ask meaningful questions and go deeper in our critical thinking.  To that, I feel some of the facilitators are not doing their job properly.  One, however, does an excellent job in asking us questions, semi-guiding/directing us onto relevant paths, helping us see the larger picture and selecting relevant topics.  I appreciate that this facilitator does more than just observe us.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457200"/>
            <a:ext cx="8229600" cy="4525963"/>
          </a:xfrm>
        </p:spPr>
        <p:txBody>
          <a:bodyPr/>
          <a:lstStyle/>
          <a:p>
            <a:r>
              <a:rPr lang="en-US" dirty="0" smtClean="0"/>
              <a:t>My major concern is that I am not learning everything I need to know.  In this format I feel that I am only learning the one topic that I choose to research for that week and am missing other information that I need to know.</a:t>
            </a:r>
          </a:p>
          <a:p>
            <a:pPr>
              <a:buNone/>
            </a:pPr>
            <a:endParaRPr lang="en-US" dirty="0" smtClean="0"/>
          </a:p>
          <a:p>
            <a:r>
              <a:rPr lang="en-US" dirty="0" smtClean="0"/>
              <a:t>That we won't have time to cover everything.</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2" descr="data:image/jpeg;base64,/9j/4AAQSkZJRgABAQAAAQABAAD/2wCEAAkGBhQSEBUUEhQUFBUVFBQUFRUUFBQUFBQVFBUXFBUUFBQXHCYeGBkjGRQUHy8gJCcpLC0sFR8xNTAqNSYrLCkBCQoKDQwOFA8PFCkcFBgpKSkpKSkpKSkpKSkpKSkpKSkpKTIpKSkpKSkpKSkpKSkpKSkpKSkpKSkpKSkpKSksKf/AABEIALcBEwMBIgACEQEDEQH/xAAbAAABBQEBAAAAAAAAAAAAAAADAAECBAYFB//EAEkQAAIBAgQEAwUDBQ0IAwEAAAECAAMRBAUSIQYTMUFRYXEiMoGRoQcUQiNSgpLBJTNicnOio7GywtHh8BUWNENTY3SzNVW0JP/EABYBAQEBAAAAAAAAAAAAAAAAAAABAv/EABYRAQEBAAAAAAAAAAAAAAAAAAABEf/aAAwDAQACEQMRAD8A8NiiigKOsaSWBICTEZRCqk0lMBJhZJUhVpwBhZMJDLThFpwhq2AdAhdGQVF10ywIDodtS+I/xHiJAUpu85yh3yfC1XH5Sgun0oO1qeoHe+kU/lMeKUKq8uPypa5ccU4FTlR+VLXLi5UKq8uLly1y4uXAq8uPy5Z5ckKJtexte17bX62v4wKvKi5Us8uLRArcqOaUs6ItECqaUiaUuaI3LgUmpyBpy81OCanAplJArLbU4FkgAtIkQpWQIkAyJEwhEiRGAcaT0xRjKtFFJASNGAhUWMiw6JKGVIZEklSGVZRFUh1pRlEKsISpJ6D0UXY7AeJ7D5xATrcK4Lm47DIenNVz6Ur1jfy/J2+MI2+WOHxmMy/pTGHo0aQPtAcimqMb26k1B+qZ5zVpFGZW95WKn1U2P9U6+UZ1pzJcTckNiHY/ydZmG/kFe/6Il77RMt5WPcgWFULUHqdmHzF/jCszJNSYKGIIDX0kjZtOknSe9tS/rCRfoenTodwfIjwnoH2iZc9WnSxA2FNeXUQAexqsQwt22H08DBrz60t4TKqlWnWqU11LQVXq7gFVcsAQD191thvtAaZrchGjJsc/TXVpUvUAKbf0sFcTIcgbFCqKZU1EQ1Fpk2aoB+FD0v62HTxnKC+o9RYjyIPQy/lGZPh6yVU6qb27MO6nyImp4o4fSvS++4TdWGqrT7qe7AeIPUfGBh9M7Od5X92SnSJvUcc2qBf2T0pr8Azn9KE4QwAq4ynq3VL1W9Ke49fa0i3nK+eY3n4ipU7FtvQbQOZpj6YXTFaFC0R9ELpj6YAeXFoh9MWmBXKQbU5bKyDJAptTgHpy+yQLpAoMkEyy66QDpAqsJAwzLBkQBERSUeGVKEURlEIgkjQiLDLBqIdBKJKIRREiwoWA6rCqkZRDJCIgTScHA0xjMSLfkMI6qD/1K5Cofkrj4zPXmyyTBUv9kuK2IGGGJxHsvynq6lw4HsFUIsOYH3JHh3hGMFPa3a1v2TecZn7xl2DxXVgBTci3hZv56gfEzmrhcqp2LV8ViCOqpTFFD8WF/k3r5aPLszw75bX5OFBoYclzRxLGprI/Kk9W8CfgYHnFOlrIXsxC/M2/bPTc24iSlmVShWAag6IpBAIBNMg3B7G4B9B2vMImIWri6bLTSiGrURy0vpHtqDbp18BbrOhx418yxHkaY/oklFfibh04WqLe1Sqe1SfsV/NJ/OH16+NurSNshcDo2KBPw0f4CLhrNUr0/uOK9x7LRqbBqb76bE7d9r+JG95dxuTVKGU4ilVA1UsUhDC4V0YpZwD0vc7dtxvIrDATp5Dn9TC1NSG676kPutcWO3y+U54EYiFbWu9GnhsRisP7IxASiKfak+7VQhsLr7h6db+gxQE1PFKcnCYLDWKkUjWqDxepub+YLMP9CZjTCGtEJLTH0wprRSQEe0CNorSdo9oA7SOmF0xtMAJWCdJZKwbLApvTleokvssr1Fgc91gWEuVElaoIQC0UlpihFMQyCDUQ6CSNCU1h1WDUQyygiCEAgwIVVhE1kwIlSECwiDkAEnoAT8pqeMaXJXCYWwBoYYM9uhqVjqf46gf1pn8NX0VEfSG0Oj6SbBtLBtJPYG1vjLufZr95xVWuAV5jXCnqAFCAH4KIFHRNt9mAV3xOHf8A51E2Hja6N9HExWqW8pzaphqy1qRGtL2v0NxYhh3ECOS0yMRQDbMK9EMPAiotx87ztcfJbNMT/Hp/+mnOFXxhaq1WwVmqNVst7BmbWbAm4FzLme5ycViHrsoQvpuoNwNKhevwv8ZRT6G42PUW6g+U32Czo4vLK6P7VRaRB23JT2qbG3pa/jPPyZay/M6lAs1JtJZSh73B8oFdTLGXYfmV6Sdnq00PozhT9CZWQS/kWMFLFUajGypUVibX2HXYSK6fH2J14+oOyBEA8LLq/vTP3l7PcYK2KrVB0dyR6dB9BKFoCvFeK0VoUryQkbSQEB48Vo+mBG0VpLTGlESJBhCkSLCEAYQFRZbIgKgkNUqiSrUWXqglSqIFUiKSIjwikgh1gkEMsNJrDrBKJ3cHgqVKmtbEAuXGqjhw2k1BcgVKrDdKVxtbdu1xeBzaSXYKN2PRQLsfQDcwtrGxBBHUEWI9Qek6g4vrC3JTD0FBuFpYenv195nDEnc7i07uAzJMzH3fEBExJ1GhVUaVdrXCMo72HxA7dIRk0MneQr0WpuyOLMjMjD+EpsfhtLeNy806dBzYivSaoLX2IqPT0+oCo36Vu24Vi8QaQnaGWUzl/OVvyy19NRPCmwspPibgHbs0I5YMe00PCPDlHFOy16z0gtPmWppqYgMAb7HSLeRvft3uYzD5SpISrXe226VBYjbuo73lGTEIqzuGll5t+UrqO5CEm2+/Q37fL50cVl6/eeTh2NXUwWmR1YkX/wAd/IwKgisJrFyHCYMXxtTmVdj93pG5HezG9h6kgeUHU46Km2Gw2Hor0F05j+RvsAfhAzNrRS/icVUxmJ1Np5lVqabDQgPs01230jYX+JmsH2VOv77XUbbhUJ+pP7IGFim5/wBxcOvvVnO4BPsgdugt+2VcVleDpD8LHwNU+PXr4W28z3gY8xTW0auA0nVpB8NBJ+l/P6ekHm+Q0qmGq4vD1F0Uqq0iioRcnQSdRt+eO0Ky4McSM1fD3B6utOpiWCCqfyNIuEaoAL6iT2sNlG567DrBmAYp2eMMqFDFEKoVHVWQC1lsNJXbwI+s52WYd6lVFpi7k3Qbe0UBe2+2+mFAjEy3neA5GJq0b35dRlB8uq/QiUjAMmGYozgEqhAYj8Oq+knyNjv5QBmu4WW2WZkx/ElNPiA5H1cTJUKJdgqi5YgAeZhA2MC82By3C4QD7yS9S1+WoBb5XsBt1M4/EfEa4hadOnQSlTpatH4qntWvduw9keyNtr77WIz1SU6olypKtSBVMUciKBUUQyiBSHWGnb4ayha7sal+TSUvUI77HSnxsfl5yvmOYtXrNVfqx2HZVGyoB2AH7fGdzahk4AsHxNS573U9B029in/Ov3maAgSBhaTMCCpIYEFWHUMNwR5gyKrCIIGk4zTmNQxYFvvVBHceFZAEe58fdH6MBmNLVgMG990bFU7eTOrD+yfn4w2KcHKKH/bxdamPIOnOPwux+kLSpa8nY9eTiVNr7jWNHy/KEyss8Fml4OQVBiqB6VMMzD+NSIKn+cT8Jm7zR/Z7XAzGkPzxVT50nb+7As/ZvUtmAU/jpVU33FwA4H8ycPOEAxFUD/qP/aN7Tt8OWTOUAHStXW3fdKotvOzifs/StiKjVMdQp3ctoFmqWPQG7rbt4wMEJreC0ZsPihhiv3w6NAdgp5H/ADGpX2Lgm3ldT61uJ+HcLhqYNDEGs+uzAtTNlKk3CqL9QOvjM4jkEFSQQbgg2IPiCNwYF/F5JiKZJq0qg3JLEF7nqSWFwfW8pgztYLjTE0xpLiovhUGo/rAhvmTOkM/weJFsRRNFvz19pRv4izC/obQMqITnta2pvTUbTu5twg1NBVoMK1Ei4ZSCbfDr/nM9qkGnzQasnwh8K9ZfmXP7JmlWanMD+4mG/wDJf6iqf9eky4MqmZZscImnIKn/AHMQT66Si/3Jj2mrzAWyTDC3vVah/pH/AMvnIOXwvli1HarWF6OHXmVL9GP4Kfncg7eAt3lLOs3qYmsatQ7/AIR+ao3AE61d+XlFJR1xGIqM/pSCqB5b6PrM7KNHicS2LwQJGqrQYAna5Qjr9B8pwcHVZaiFCQwdSpHUHULW+M0HAD3xZpn3atN1I8SBcfTVOJSo6cUqfm11T9WoB2kI0fH+UWrNXTcaxTrgfgqgDS3krLa3n6zI3m1zjOhRzTEJV9rD1SqVkI7Gmo1jvcHe/wDlM5xBkhw1XTq103GqlUHR07bjbUO/z7wR28IxpZFVN98RiQB/FXQhH9E/znG4XxWjEizKjNTq00Zr6VqOhFMm3bXpHxnV4lYJlmApdNQasfUi5+tYzJGVBcww9RKrrVBFTUdV+pN92v3B8e8pvO7Q4jJQUsSgr0xsCf35BYAaH8rd/nK+KyZWXXhn5q96ZAFZPVR73Q7i3pIrh1JVqSzUlWpCAExRGNAqoYdTKyGGSGmz4jt/s/BEe72PmKe301TMq87eUn71g2wo3rUya1AE216dmpr/AAtLNYThUzCDB5rMdw1TbKqeMw+rUrEYhS2oab2LrtcaW6+RJ/DMkBNx9mmbEGthmUvTqKSepUFrIVbsNQO3oYHKr+zlNEbjmYqrU6dlUUv60M6n2fWrJicKxNqqX9CRpLX7W9jftKHGtW1ZMMqlKeFpJTRT+K6qS9773/r1ec5eT5i2HrLVTqpvbxHcSivVw7IzI4syMVYG+zKbHr5id3gAfuphP5Sp/wDnqzvcQ5ZTzJPveE/fwo51AbM4GwZR+eAPiBbqLSl9nOUv995zU6irhqdWoSylQHNNqaodVt/bY2/gwirlOJvnCstv+KqWuLggl16DrsYvtBwwXMKng6o/Q9109/NTKXDtcjG0HNv39Lnt7TAX+s0P2o4fTjEP51EeH4Xb/GBjREsmBFaA14949SiVtqFtShhfurXAb0Nj8jEEgdLIuIquEfVTN1JBemfcf1HZvBuuwlri/DU1rrUo/vdejTrpfrZ73v53G85GDwT1qgp0lao7dFXqfM+A33J2E6fExXmU6SkOMPQp4csPdZ0uahXy1sR8IF/HN+4uH33+9uOt/wAFX5dJnFaaKqobJF8Ux1j+lScj+1M4qwJlptMzQvkmGIG1N9zt3Zhf6zE2nfwXE4XA1MI6Fg1yjX90m56esAmTUxi8K2FuFq03Nahfo11tUpX7X2PqB5zg4ig1NilRWRh1VgVI+B7efQyFKoVIZSQQbgjYg+U0Cca1GULiKVLEKOnMUX9dwReBX4NcjMMNbqayj9YFT9CZDFEHM2t3xxAt/wCRYS3/AL4CmG+7YajQdlKmooGsA9dJt7PznFyr/iaH8vR/9iyDq8c//I1+nvL3/gLLPDuPp1qf3LFGyM35CrtejUOwF/A/tt0tanxw37o4n+U/uLOGZVa/7QaGhcHT706LofVTTX5bTHmei1cCMflVIjetSUBWJ9osgs1z1N7G9/C/aecPcEg7EbEHqCOohDNIJXZCGUkEdxEzQLtIrqMUxS22XEW8lFW2527t38dj2Ez1dSCQeoNjLmEpVKlQLRBapcW09VPYnwHmdpPijDcvE1F22te17Xtv187wjjlo8gTFAp0zDoZXUywhhpYouQQQSCNwQSCD4gjcGaGjm2Grn/8Asp1FqbXxGFZFZ+2qtRcFGPiy2Y2mcQwqGBq1p5Ulm5mOr2/Bpp0ge1i1g2252PbrDYrjU6Vp4SiuGoo6vpWzM5Ug3dj1JtubknxmS1QiGEegcaU1xWFpY2nvptTq2A6P7hPfZgV/T8piwJdyPiKphg6hVq0qilalKpfQwIsdx7p89/6pzi25tsLmwvew7Anv6yoNRqFTdSVPYqSD49R5gfKdSrxRinp8t8RVZDsVLdR4E9TOMJNRAsUapVgw6qQw7bqbjf4T07Ms5yzMKanEOUqICLhmpuLjfSTs48t955aJIQNl/sDKh0x1f9JUJ+YpzgZ4mGWoFwj1HQKLvUFiWPgLDYC3YTm2jaoGz4exmDr4ZKOPC3pOwpVNZR1RvaK3Q303J2O23lLVfA5Km5qO/wDBR6j/AFS1vnMFqnbwPBmLqrrFIolr6qpFIW8bMdX0gdHH8YotNqWBojDI/vuLc1x3BO+n1uT6TNLadkcE4gtpDUCfKvT8elib3/wlHMuH8Rh7GvSemD0Jsy/rKSB18YFfnG2m503va+xNrXt0vY2vI3gwZK8Cd4oPVH1QJR5DVHvARhcHX0VabkXCVEe3joYNb6QRMjIq3m2YmvXesRYuQSOtrKF6/CVI0a8ou4bOa1JClOoyKTew2sfEHqO/TxMhl2aGk5YpTrBhZlrKHBF73F+h8/PvKZaQYwjRtxThT72W4Xfr7CW+Wn/VhAf7yYT/AOuww8uWjfUj9kz7GBcxq40mO4+fQVo00og/mACwGw2Ex+KrFmLMbkm5PiYR2lWo0iBmKQJigVQYZGlZYVGkjSyrQytK6CHRZQdDCrBJDKIRNRCKJFIRZUSkhEBEYEgDJRleSDQGvGLR4zQO9w1ntDCB6povWxNrUdegYel1u59rUzeVh4XFyZz80zetinL4io1Qk3AJsi+GhB7K26bC/rKKCTgMwHSw+U2nCXNGCxTYjfBch9IqG964ZVp8kdQBZgbWF7W3vKvDnBwZDicaeVhl3Ck6XrftVO1+p7WFiaHEvE7YltCjl4dLClSWyqAosCQO9ug6DtA4oMcNIGNaAS8WqQEUjQgMe8GDHJlRO8a8gTGvIqcheNqkbwiRMGzRM0EzQE7QLvHd5XdoVGo8rO0m7QDmAxMUheKBXhA0HJLJBYR4dWlamJZpyg6SwkDTYQ6PKyKiQ6LBUjDL0gE0yOiSBki0COmK8YyMCRMYGNeJTAnqm14PyXDphzjsWylFZhTQ+7qU2uR+Jrg2X477Ww95ew+cOlI0SEqUi2vRUXVpcjTrpkEFWttsYHQ4l4qqYypc+xTU+xTHQebeLf1X2nGkQ0cmAjGvGvIiBO8RMaM0KleImQBiZoEmaLVIXEjeQqcYxaoN6koTNAsYzvBO8ik7Su7R3qQDNAZzAsZJmgyYCvGkbx4ApISMe8kBUaGVpVBhFaUXqdSHR5RVoVTDLo03lhKk5i1oVasovcy8IHlAV5Na0C3zIwYd5X5l4ubtALUqRB5X5u8kahgGDbx3rAC52ErGrOpw1nK4bE06zprCE7DqpIK6h4kAn5+kColcEXBv6G8nqlvifNFxGLqVUcujW0kpy7C19AXrsSd+5v2tOXzIFk1JBXgTUkVqQLJeJngDUkebAPqkGeBNWMlWBY1xGpAmpI8yAY1IJqkG1SDapIqbPAO8TVIJmhTM0EzRyYJjActIExXjCArRRaopNEI4iikDiTWKKaQQGSWrFFAfnbwmuKKAQVJMVYopUT5kReKKAleSZ4ooEGqR+ZFFARqRcyKKFM1SMKsaKQM1WJXiihTGpJJUiihKfmyBqRRQiJaMWjRQ0gTIsYooRDVBtHigRjExRTKoRRRQP//Z"/>
          <p:cNvSpPr>
            <a:spLocks noChangeAspect="1" noChangeArrowheads="1"/>
          </p:cNvSpPr>
          <p:nvPr/>
        </p:nvSpPr>
        <p:spPr bwMode="auto">
          <a:xfrm>
            <a:off x="155575" y="-2582863"/>
            <a:ext cx="8077200" cy="53816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452" name="Picture 4" descr="http://blog.supermedia.com/media/questions.jpg"/>
          <p:cNvPicPr>
            <a:picLocks noChangeAspect="1" noChangeArrowheads="1"/>
          </p:cNvPicPr>
          <p:nvPr/>
        </p:nvPicPr>
        <p:blipFill>
          <a:blip r:embed="rId2" cstate="print"/>
          <a:srcRect/>
          <a:stretch>
            <a:fillRect/>
          </a:stretch>
        </p:blipFill>
        <p:spPr bwMode="auto">
          <a:xfrm>
            <a:off x="533400" y="304800"/>
            <a:ext cx="8077200" cy="5381626"/>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mj-lt"/>
              </a:rPr>
              <a:t>Contact Us</a:t>
            </a:r>
            <a:endParaRPr lang="en-US" sz="5400" dirty="0">
              <a:latin typeface="+mj-lt"/>
            </a:endParaRPr>
          </a:p>
        </p:txBody>
      </p:sp>
      <p:sp>
        <p:nvSpPr>
          <p:cNvPr id="3" name="Content Placeholder 2"/>
          <p:cNvSpPr>
            <a:spLocks noGrp="1"/>
          </p:cNvSpPr>
          <p:nvPr>
            <p:ph idx="1"/>
          </p:nvPr>
        </p:nvSpPr>
        <p:spPr>
          <a:xfrm>
            <a:off x="457200" y="1600201"/>
            <a:ext cx="8229600" cy="4114799"/>
          </a:xfrm>
        </p:spPr>
        <p:txBody>
          <a:bodyPr>
            <a:normAutofit fontScale="92500" lnSpcReduction="10000"/>
          </a:bodyPr>
          <a:lstStyle/>
          <a:p>
            <a:pPr>
              <a:buNone/>
            </a:pPr>
            <a:r>
              <a:rPr lang="en-US" sz="3600" dirty="0" smtClean="0">
                <a:latin typeface="+mn-lt"/>
              </a:rPr>
              <a:t>Christina Bratlund – </a:t>
            </a:r>
            <a:r>
              <a:rPr lang="en-US" sz="3600" dirty="0" smtClean="0">
                <a:latin typeface="+mn-lt"/>
                <a:hlinkClick r:id="rId2"/>
              </a:rPr>
              <a:t>cbratlund@llu.edu</a:t>
            </a:r>
            <a:endParaRPr lang="en-US" sz="3600" dirty="0" smtClean="0">
              <a:latin typeface="+mn-lt"/>
            </a:endParaRPr>
          </a:p>
          <a:p>
            <a:pPr>
              <a:buNone/>
            </a:pPr>
            <a:endParaRPr lang="en-US" sz="3600" dirty="0" smtClean="0">
              <a:latin typeface="+mn-lt"/>
            </a:endParaRPr>
          </a:p>
          <a:p>
            <a:pPr>
              <a:buNone/>
            </a:pPr>
            <a:r>
              <a:rPr lang="en-US" sz="3600" dirty="0" smtClean="0">
                <a:latin typeface="+mn-lt"/>
              </a:rPr>
              <a:t>Terry D. Douglas – </a:t>
            </a:r>
            <a:r>
              <a:rPr lang="en-US" sz="3600" dirty="0" smtClean="0">
                <a:latin typeface="+mn-lt"/>
                <a:hlinkClick r:id="rId3"/>
              </a:rPr>
              <a:t>tddouglas@llu.edu</a:t>
            </a:r>
            <a:endParaRPr lang="en-US" sz="3600" dirty="0" smtClean="0">
              <a:latin typeface="+mn-lt"/>
            </a:endParaRPr>
          </a:p>
          <a:p>
            <a:pPr>
              <a:buNone/>
            </a:pPr>
            <a:endParaRPr lang="en-US" sz="3600" dirty="0" smtClean="0">
              <a:latin typeface="+mn-lt"/>
            </a:endParaRPr>
          </a:p>
          <a:p>
            <a:pPr>
              <a:buNone/>
            </a:pPr>
            <a:r>
              <a:rPr lang="en-US" sz="3600" dirty="0" smtClean="0">
                <a:latin typeface="+mn-lt"/>
              </a:rPr>
              <a:t>Karen Mainess – </a:t>
            </a:r>
            <a:r>
              <a:rPr lang="en-US" sz="3600" dirty="0" smtClean="0">
                <a:latin typeface="+mn-lt"/>
                <a:hlinkClick r:id="rId4"/>
              </a:rPr>
              <a:t>kmainess@llu.edu</a:t>
            </a:r>
            <a:endParaRPr lang="en-US" sz="3600" dirty="0" smtClean="0">
              <a:latin typeface="+mn-lt"/>
            </a:endParaRPr>
          </a:p>
          <a:p>
            <a:pPr>
              <a:buNone/>
            </a:pPr>
            <a:endParaRPr lang="en-US" sz="3600" dirty="0" smtClean="0">
              <a:latin typeface="+mn-lt"/>
            </a:endParaRPr>
          </a:p>
          <a:p>
            <a:pPr>
              <a:buNone/>
            </a:pPr>
            <a:r>
              <a:rPr lang="en-US" sz="3600" dirty="0" smtClean="0">
                <a:latin typeface="+mn-lt"/>
              </a:rPr>
              <a:t>Jennifer St. Clair – </a:t>
            </a:r>
            <a:r>
              <a:rPr lang="en-US" sz="3600" dirty="0" smtClean="0">
                <a:latin typeface="+mn-lt"/>
                <a:hlinkClick r:id="rId5"/>
              </a:rPr>
              <a:t>jstclair@llu.edu</a:t>
            </a:r>
            <a:endParaRPr lang="en-US" sz="3600" dirty="0" smtClean="0">
              <a:latin typeface="+mn-lt"/>
            </a:endParaRPr>
          </a:p>
          <a:p>
            <a:pPr>
              <a:buNone/>
            </a:pPr>
            <a:endParaRPr lang="en-US" dirty="0" smtClean="0">
              <a:latin typeface="+mn-lt"/>
            </a:endParaRPr>
          </a:p>
          <a:p>
            <a:pPr>
              <a:buNone/>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381000" y="914400"/>
            <a:ext cx="8382000" cy="4953000"/>
          </a:xfrm>
        </p:spPr>
        <p:txBody>
          <a:bodyPr>
            <a:normAutofit fontScale="25000" lnSpcReduction="20000"/>
          </a:bodyPr>
          <a:lstStyle/>
          <a:p>
            <a:pPr>
              <a:buNone/>
            </a:pPr>
            <a:r>
              <a:rPr lang="en-US" sz="6400" dirty="0" smtClean="0">
                <a:latin typeface="+mj-lt"/>
              </a:rPr>
              <a:t>Albanese, M. A., &amp; Mitchell, S. (1993). Problem-based learning: A review of the literature on its outcome and implementation issues. </a:t>
            </a:r>
            <a:r>
              <a:rPr lang="en-US" sz="6400" i="1" dirty="0" smtClean="0">
                <a:latin typeface="+mj-lt"/>
              </a:rPr>
              <a:t>Academic Medicine</a:t>
            </a:r>
            <a:r>
              <a:rPr lang="en-US" sz="6400" dirty="0" smtClean="0">
                <a:latin typeface="+mj-lt"/>
              </a:rPr>
              <a:t>, 68, 52-81.</a:t>
            </a:r>
          </a:p>
          <a:p>
            <a:pPr>
              <a:buNone/>
            </a:pPr>
            <a:r>
              <a:rPr lang="en-US" sz="6400" dirty="0" smtClean="0">
                <a:latin typeface="+mj-lt"/>
              </a:rPr>
              <a:t> </a:t>
            </a:r>
          </a:p>
          <a:p>
            <a:pPr>
              <a:buNone/>
            </a:pPr>
            <a:r>
              <a:rPr lang="en-US" sz="6400" dirty="0" smtClean="0">
                <a:latin typeface="+mj-lt"/>
              </a:rPr>
              <a:t>Barrows, H. S., &amp; </a:t>
            </a:r>
            <a:r>
              <a:rPr lang="en-US" sz="6400" dirty="0" err="1" smtClean="0">
                <a:latin typeface="+mj-lt"/>
              </a:rPr>
              <a:t>Tamblyn</a:t>
            </a:r>
            <a:r>
              <a:rPr lang="en-US" sz="6400" dirty="0" smtClean="0">
                <a:latin typeface="+mj-lt"/>
              </a:rPr>
              <a:t>, R. N. (1980). </a:t>
            </a:r>
            <a:r>
              <a:rPr lang="en-US" sz="6400" i="1" dirty="0" smtClean="0">
                <a:latin typeface="+mj-lt"/>
              </a:rPr>
              <a:t>Problem-based learning: An approach to medical education</a:t>
            </a:r>
            <a:r>
              <a:rPr lang="en-US" sz="6400" dirty="0" smtClean="0">
                <a:latin typeface="+mj-lt"/>
              </a:rPr>
              <a:t>. New York: Springer.</a:t>
            </a:r>
          </a:p>
          <a:p>
            <a:pPr>
              <a:buNone/>
            </a:pPr>
            <a:endParaRPr lang="en-US" sz="6400" dirty="0" smtClean="0">
              <a:latin typeface="+mj-lt"/>
            </a:endParaRPr>
          </a:p>
          <a:p>
            <a:pPr>
              <a:buNone/>
            </a:pPr>
            <a:r>
              <a:rPr lang="en-US" sz="6400" dirty="0" smtClean="0">
                <a:latin typeface="+mj-lt"/>
              </a:rPr>
              <a:t>C</a:t>
            </a:r>
            <a:r>
              <a:rPr lang="en-US" sz="6400" dirty="0" smtClean="0"/>
              <a:t>ollins, A., Brown, J.S., &amp; Newman, S.E. (1989). Cognitive apprenticeship: Teaching the crafts of reading, writing, and mathematics. In L. B. </a:t>
            </a:r>
            <a:r>
              <a:rPr lang="en-US" sz="6400" dirty="0" err="1" smtClean="0"/>
              <a:t>Resnick</a:t>
            </a:r>
            <a:r>
              <a:rPr lang="en-US" sz="6400" dirty="0" smtClean="0"/>
              <a:t> (Ed.) </a:t>
            </a:r>
            <a:r>
              <a:rPr lang="en-US" sz="6400" i="1" dirty="0" smtClean="0"/>
              <a:t>Knowing, learning, and instruction: Essays in honor of Robert Glaser</a:t>
            </a:r>
            <a:r>
              <a:rPr lang="en-US" sz="6400" dirty="0" smtClean="0"/>
              <a:t> (pp. 453-494). Hillsdale, NJ: Lawrence Erlbaum Associates.</a:t>
            </a:r>
          </a:p>
          <a:p>
            <a:pPr>
              <a:buNone/>
            </a:pPr>
            <a:endParaRPr lang="en-US" sz="6400" dirty="0" smtClean="0">
              <a:latin typeface="+mj-lt"/>
            </a:endParaRPr>
          </a:p>
          <a:p>
            <a:pPr>
              <a:buNone/>
            </a:pPr>
            <a:r>
              <a:rPr lang="en-US" sz="6400" dirty="0" err="1" smtClean="0">
                <a:latin typeface="+mj-lt"/>
              </a:rPr>
              <a:t>Duch</a:t>
            </a:r>
            <a:r>
              <a:rPr lang="en-US" sz="6400" dirty="0" smtClean="0">
                <a:latin typeface="+mj-lt"/>
              </a:rPr>
              <a:t>, B.J., Groh, S.E., &amp; Allen, D.E. (Eds.) (2001). </a:t>
            </a:r>
            <a:r>
              <a:rPr lang="en-US" sz="6400" i="1" dirty="0" smtClean="0">
                <a:latin typeface="+mj-lt"/>
              </a:rPr>
              <a:t>The power of problem based learning</a:t>
            </a:r>
            <a:r>
              <a:rPr lang="en-US" sz="6400" dirty="0" smtClean="0">
                <a:latin typeface="+mj-lt"/>
              </a:rPr>
              <a:t>. Sterling, VA: Stylus.</a:t>
            </a:r>
          </a:p>
          <a:p>
            <a:pPr>
              <a:buNone/>
            </a:pPr>
            <a:r>
              <a:rPr lang="en-US" sz="6400" dirty="0" smtClean="0">
                <a:latin typeface="+mj-lt"/>
              </a:rPr>
              <a:t> </a:t>
            </a:r>
          </a:p>
          <a:p>
            <a:pPr>
              <a:buNone/>
            </a:pPr>
            <a:r>
              <a:rPr lang="en-US" sz="6400" dirty="0" err="1" smtClean="0">
                <a:latin typeface="+mj-lt"/>
              </a:rPr>
              <a:t>Fallik</a:t>
            </a:r>
            <a:r>
              <a:rPr lang="en-US" sz="6400" dirty="0" smtClean="0">
                <a:latin typeface="+mj-lt"/>
              </a:rPr>
              <a:t>, O., </a:t>
            </a:r>
            <a:r>
              <a:rPr lang="en-US" sz="6400" dirty="0" err="1" smtClean="0">
                <a:latin typeface="+mj-lt"/>
              </a:rPr>
              <a:t>Eylon</a:t>
            </a:r>
            <a:r>
              <a:rPr lang="en-US" sz="6400" dirty="0" smtClean="0">
                <a:latin typeface="+mj-lt"/>
              </a:rPr>
              <a:t>, B., &amp; Rosenfeld, S. (2008, October 23). Motivating teachers to enact free-choice project-based learning in science and technology (PBLSAT): Effects of a professional development model. </a:t>
            </a:r>
            <a:r>
              <a:rPr lang="en-US" sz="6400" i="1" dirty="0" smtClean="0">
                <a:latin typeface="+mj-lt"/>
              </a:rPr>
              <a:t>Journal of Science Teacher Education, 19</a:t>
            </a:r>
            <a:r>
              <a:rPr lang="en-US" sz="6400" dirty="0" smtClean="0">
                <a:latin typeface="+mj-lt"/>
              </a:rPr>
              <a:t>, 565-591.</a:t>
            </a:r>
          </a:p>
          <a:p>
            <a:pPr>
              <a:buNone/>
            </a:pPr>
            <a:r>
              <a:rPr lang="en-US" sz="6400" dirty="0" smtClean="0">
                <a:latin typeface="+mj-lt"/>
              </a:rPr>
              <a:t> </a:t>
            </a:r>
          </a:p>
          <a:p>
            <a:pPr>
              <a:buNone/>
            </a:pPr>
            <a:r>
              <a:rPr lang="en-US" sz="6400" dirty="0" smtClean="0">
                <a:latin typeface="+mj-lt"/>
              </a:rPr>
              <a:t>Golden, D. (2006, November 13).  Colleges’ </a:t>
            </a:r>
            <a:r>
              <a:rPr lang="en-US" sz="6400" dirty="0" err="1" smtClean="0">
                <a:latin typeface="+mj-lt"/>
              </a:rPr>
              <a:t>accreditors</a:t>
            </a:r>
            <a:r>
              <a:rPr lang="en-US" sz="6400" dirty="0" smtClean="0">
                <a:latin typeface="+mj-lt"/>
              </a:rPr>
              <a:t> seek better ways to measure learning.  </a:t>
            </a:r>
            <a:r>
              <a:rPr lang="en-US" sz="6400" i="1" dirty="0" smtClean="0">
                <a:latin typeface="+mj-lt"/>
              </a:rPr>
              <a:t>The Wall Street Journal Online,</a:t>
            </a:r>
            <a:r>
              <a:rPr lang="en-US" sz="6400" dirty="0" smtClean="0">
                <a:latin typeface="+mj-lt"/>
              </a:rPr>
              <a:t> Retrieved May 16, 2007, from </a:t>
            </a:r>
            <a:r>
              <a:rPr lang="en-US" sz="6400" u="sng" dirty="0" smtClean="0">
                <a:hlinkClick r:id="rId2"/>
              </a:rPr>
              <a:t>http://onlin.wsj.com/article_pring?SB116338508743121260.html</a:t>
            </a:r>
            <a:r>
              <a:rPr lang="en-US" sz="6400" dirty="0" smtClean="0"/>
              <a:t>. </a:t>
            </a:r>
            <a:endParaRPr lang="en-US" sz="6400" dirty="0" smtClean="0">
              <a:latin typeface="+mj-lt"/>
            </a:endParaRPr>
          </a:p>
          <a:p>
            <a:pPr>
              <a:buNone/>
            </a:pPr>
            <a:r>
              <a:rPr lang="de-DE" sz="6400" dirty="0" smtClean="0">
                <a:latin typeface="+mj-lt"/>
              </a:rPr>
              <a:t> </a:t>
            </a:r>
            <a:endParaRPr lang="en-US" sz="6400" dirty="0" smtClean="0">
              <a:latin typeface="+mj-lt"/>
            </a:endParaRPr>
          </a:p>
          <a:p>
            <a:pPr>
              <a:buNone/>
            </a:pPr>
            <a:r>
              <a:rPr lang="en-US" sz="5600" dirty="0" smtClean="0">
                <a:latin typeface="+mj-lt"/>
              </a:rPr>
              <a:t> </a:t>
            </a:r>
          </a:p>
          <a:p>
            <a:endParaRPr lang="en-US" dirty="0"/>
          </a:p>
        </p:txBody>
      </p:sp>
      <p:sp>
        <p:nvSpPr>
          <p:cNvPr id="5" name="Title 4"/>
          <p:cNvSpPr>
            <a:spLocks noGrp="1"/>
          </p:cNvSpPr>
          <p:nvPr>
            <p:ph type="title" idx="4294967295"/>
          </p:nvPr>
        </p:nvSpPr>
        <p:spPr>
          <a:xfrm>
            <a:off x="2971800" y="274638"/>
            <a:ext cx="3352800" cy="563562"/>
          </a:xfrm>
        </p:spPr>
        <p:txBody>
          <a:bodyPr>
            <a:normAutofit fontScale="90000"/>
          </a:bodyPr>
          <a:lstStyle/>
          <a:p>
            <a:r>
              <a:rPr lang="en-US" sz="3200" dirty="0" smtClean="0">
                <a:latin typeface="+mj-lt"/>
              </a:rPr>
              <a:t>References</a:t>
            </a:r>
            <a:endParaRPr lang="en-US" sz="3200" dirty="0">
              <a:latin typeface="+mj-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305800" cy="5078313"/>
          </a:xfrm>
          <a:prstGeom prst="rect">
            <a:avLst/>
          </a:prstGeom>
        </p:spPr>
        <p:txBody>
          <a:bodyPr wrap="square">
            <a:spAutoFit/>
          </a:bodyPr>
          <a:lstStyle/>
          <a:p>
            <a:r>
              <a:rPr lang="de-DE" dirty="0" smtClean="0"/>
              <a:t>Saarinen-Rahiika, H., &amp; Binkley, J. M. (1998). </a:t>
            </a:r>
            <a:r>
              <a:rPr lang="en-US" dirty="0" smtClean="0"/>
              <a:t>Problem-based learning in physical 	therapy: a review of the literature and overview of the McMaster University 	experience. </a:t>
            </a:r>
            <a:r>
              <a:rPr lang="en-US" i="1" dirty="0" smtClean="0"/>
              <a:t>Physical Therapy, 78</a:t>
            </a:r>
            <a:r>
              <a:rPr lang="en-US" dirty="0" smtClean="0"/>
              <a:t>, 195-207.</a:t>
            </a:r>
          </a:p>
          <a:p>
            <a:endParaRPr lang="en-US" dirty="0" smtClean="0"/>
          </a:p>
          <a:p>
            <a:pPr>
              <a:buNone/>
            </a:pPr>
            <a:r>
              <a:rPr lang="en-US" dirty="0" err="1" smtClean="0"/>
              <a:t>Scardamalia</a:t>
            </a:r>
            <a:r>
              <a:rPr lang="en-US" dirty="0" smtClean="0"/>
              <a:t>, M., &amp; </a:t>
            </a:r>
            <a:r>
              <a:rPr lang="en-US" dirty="0" err="1" smtClean="0"/>
              <a:t>Bereiter</a:t>
            </a:r>
            <a:r>
              <a:rPr lang="en-US" dirty="0" smtClean="0"/>
              <a:t>, C. (1991). Higher levels of agency for children in   	knowledge building: A challenge for the design of new knowledge media. 	</a:t>
            </a:r>
            <a:r>
              <a:rPr lang="en-US" i="1" dirty="0" smtClean="0"/>
              <a:t>Journal of the Learning Sciences</a:t>
            </a:r>
            <a:r>
              <a:rPr lang="en-US" dirty="0" smtClean="0"/>
              <a:t>, 1(1), 37–68.</a:t>
            </a:r>
          </a:p>
          <a:p>
            <a:pPr>
              <a:buNone/>
            </a:pPr>
            <a:endParaRPr lang="en-US" dirty="0" smtClean="0"/>
          </a:p>
          <a:p>
            <a:r>
              <a:rPr lang="en-US" dirty="0" smtClean="0"/>
              <a:t>Smilovitz, R. (1996). </a:t>
            </a:r>
            <a:r>
              <a:rPr lang="en-US" i="1" dirty="0" smtClean="0"/>
              <a:t>If not now when?: Education not schooling. </a:t>
            </a:r>
            <a:r>
              <a:rPr lang="en-US" dirty="0" smtClean="0"/>
              <a:t>Kearney, NE: Morris 	Publishing.</a:t>
            </a:r>
          </a:p>
          <a:p>
            <a:pPr>
              <a:buNone/>
            </a:pPr>
            <a:endParaRPr lang="en-US" dirty="0" smtClean="0"/>
          </a:p>
          <a:p>
            <a:pPr>
              <a:buNone/>
            </a:pPr>
            <a:r>
              <a:rPr lang="en-US" dirty="0" smtClean="0"/>
              <a:t>Stokes, S. F., MacKinnon, M. M., &amp; </a:t>
            </a:r>
            <a:r>
              <a:rPr lang="en-US" dirty="0" err="1" smtClean="0"/>
              <a:t>Whitehill</a:t>
            </a:r>
            <a:r>
              <a:rPr lang="en-US" dirty="0" smtClean="0"/>
              <a:t>, T. L. (1997). Students’ experiences of PBL: 	journal and questionnaire analysis. </a:t>
            </a:r>
            <a:r>
              <a:rPr lang="en-US" i="1" dirty="0" smtClean="0"/>
              <a:t>Australian Journal of Higher Education</a:t>
            </a:r>
            <a:r>
              <a:rPr lang="en-US" u="sng" dirty="0" smtClean="0"/>
              <a:t>,</a:t>
            </a:r>
            <a:r>
              <a:rPr lang="en-US" i="1" dirty="0" smtClean="0"/>
              <a:t> 	27</a:t>
            </a:r>
            <a:r>
              <a:rPr lang="en-US" dirty="0" smtClean="0"/>
              <a:t>, 161-179.</a:t>
            </a:r>
          </a:p>
          <a:p>
            <a:pPr>
              <a:buNone/>
            </a:pPr>
            <a:r>
              <a:rPr lang="en-US" dirty="0" smtClean="0"/>
              <a:t> </a:t>
            </a:r>
          </a:p>
          <a:p>
            <a:pPr>
              <a:buNone/>
            </a:pPr>
            <a:r>
              <a:rPr lang="en-US" dirty="0" err="1" smtClean="0"/>
              <a:t>Wendover</a:t>
            </a:r>
            <a:r>
              <a:rPr lang="en-US" dirty="0" smtClean="0"/>
              <a:t>, R.W. (2008). </a:t>
            </a:r>
            <a:r>
              <a:rPr lang="en-US" i="1" dirty="0" smtClean="0"/>
              <a:t>The demise of reflection</a:t>
            </a:r>
            <a:r>
              <a:rPr lang="en-US" dirty="0" smtClean="0"/>
              <a:t>. Retrieved September 20, 2008, from 	</a:t>
            </a:r>
            <a:r>
              <a:rPr lang="en-US" u="sng" dirty="0" smtClean="0">
                <a:hlinkClick r:id="rId2"/>
              </a:rPr>
              <a:t>http://www.gentrends.com/the_demise_of_reflection.html.</a:t>
            </a:r>
            <a:endParaRPr lang="en-US" dirty="0" smtClean="0"/>
          </a:p>
          <a:p>
            <a:pPr>
              <a:buNone/>
            </a:pPr>
            <a:r>
              <a:rPr lang="en-US" dirty="0" smtClean="0"/>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382000" cy="1477328"/>
          </a:xfrm>
          <a:prstGeom prst="rect">
            <a:avLst/>
          </a:prstGeom>
        </p:spPr>
        <p:txBody>
          <a:bodyPr wrap="square">
            <a:spAutoFit/>
          </a:bodyPr>
          <a:lstStyle/>
          <a:p>
            <a:pPr>
              <a:buNone/>
            </a:pPr>
            <a:r>
              <a:rPr lang="en-US" dirty="0" smtClean="0"/>
              <a:t>Young, N. A. (1998). Problem-based learning: using cases to drive the learning process. 	</a:t>
            </a:r>
            <a:r>
              <a:rPr lang="en-US" i="1" dirty="0" smtClean="0"/>
              <a:t>Journal of Dental Education, 62</a:t>
            </a:r>
            <a:r>
              <a:rPr lang="en-US" dirty="0" smtClean="0"/>
              <a:t>, 235-241.</a:t>
            </a:r>
          </a:p>
          <a:p>
            <a:pPr>
              <a:buNone/>
            </a:pPr>
            <a:r>
              <a:rPr lang="en-US" dirty="0" smtClean="0"/>
              <a:t> </a:t>
            </a:r>
          </a:p>
          <a:p>
            <a:pPr>
              <a:buNone/>
            </a:pPr>
            <a:r>
              <a:rPr lang="en-US" dirty="0" err="1" smtClean="0"/>
              <a:t>Zemke</a:t>
            </a:r>
            <a:r>
              <a:rPr lang="en-US" dirty="0" smtClean="0"/>
              <a:t>, R., Raines, C., &amp; </a:t>
            </a:r>
            <a:r>
              <a:rPr lang="en-US" dirty="0" err="1" smtClean="0"/>
              <a:t>Filipczak</a:t>
            </a:r>
            <a:r>
              <a:rPr lang="en-US" dirty="0" smtClean="0"/>
              <a:t>, B. (2000).  </a:t>
            </a:r>
            <a:r>
              <a:rPr lang="en-US" i="1" dirty="0" smtClean="0"/>
              <a:t>Generations at work</a:t>
            </a:r>
            <a:r>
              <a:rPr lang="en-US" dirty="0" smtClean="0"/>
              <a:t>.  New York: 	AMACOM.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457200" y="3657600"/>
            <a:ext cx="8458200" cy="1981200"/>
          </a:xfrm>
        </p:spPr>
        <p:txBody>
          <a:bodyPr>
            <a:normAutofit lnSpcReduction="10000"/>
          </a:bodyPr>
          <a:lstStyle/>
          <a:p>
            <a:pPr marL="0" indent="0">
              <a:buNone/>
            </a:pPr>
            <a:r>
              <a:rPr lang="en-US" sz="4000" dirty="0" smtClean="0">
                <a:latin typeface="+mn-lt"/>
              </a:rPr>
              <a:t>Education is not the learning of facts, but the trainin</a:t>
            </a:r>
            <a:r>
              <a:rPr lang="en-US" sz="4000" dirty="0" smtClean="0"/>
              <a:t>g of the mind to think </a:t>
            </a:r>
            <a:r>
              <a:rPr lang="en-US" sz="4000" dirty="0" smtClean="0">
                <a:latin typeface="+mn-lt"/>
              </a:rPr>
              <a:t>– </a:t>
            </a:r>
          </a:p>
          <a:p>
            <a:pPr>
              <a:buNone/>
            </a:pPr>
            <a:r>
              <a:rPr lang="en-US" sz="4000" dirty="0" smtClean="0">
                <a:latin typeface="+mn-lt"/>
              </a:rPr>
              <a:t>Albert Einstein</a:t>
            </a:r>
          </a:p>
          <a:p>
            <a:endParaRPr lang="en-US" dirty="0"/>
          </a:p>
        </p:txBody>
      </p:sp>
      <p:sp>
        <p:nvSpPr>
          <p:cNvPr id="99330" name="AutoShape 2" descr="data:image/jpeg;base64,/9j/4AAQSkZJRgABAQAAAQABAAD/2wCEAAkGBxQSEhUUExQWFhUWGBUYFRcUFRQUFRQYFxUWFxQVFBQYHCggGB0lHBcUITEhJSkrLi8uFx8zODMsNygtLisBCgoKBQUFDgUFDisZExkrKysrKysrKysrKysrKysrKysrKysrKysrKysrKysrKysrKysrKysrKysrKysrKysrK//AABEIALoAoAMBIgACEQEDEQH/xAAcAAABBQEBAQAAAAAAAAAAAAAEAgMFBgcBAAj/xABAEAABAwEFBAcFBQcEAwAAAAABAAIDEQQFEiExBkFRcQcTImGBkbEyQlKhwRQjctHhM0NigqKy8CRzkvEVNFP/xAAUAQEAAAAAAAAAAAAAAAAAAAAA/8QAFBEBAAAAAAAAAAAAAAAAAAAAAP/aAAwDAQACEQMRAD8AupiJXmWdSrLMkW1zYYzI+tBStNddyAAQJ7qERd1ojnYHxmorTvBGoKGu682SzyQhtCytDWuLCaOy3IHWwJ9kIAOX6I1tnon2woI+KzoqOJENhonRGEDbWJWFLouoEYFD2/aSzwSGOVzmuAB9kkZ94U4VlG1I6y2TD+IAeDRkgv0O0llfpOzxOH1RsVojf7L2O5Oafqsclup50aT5IOWwSMNDG6vIoNxdDVMyRLFY7daI9Hyt7sTvSqMh2vtjB+2cfxgH1QahPBVR9ogVLh2/tWYd1bubaehVv2YvgW1jqgNkYe00GoIOjggYfFqgpolY5bGg5bMgtDYAofaS9IIR1cwc4SA1DRWjdCSrHhWddIQc+URgA1DWgD2iCak+qBOwRMchYzOGWoaeJbUtdTiRWqOuGAfbpHDeZfVIuGwvhZHShLXOLQTSgIOXzKnbhsOGck07MY04vdr/AEoJkRpeFNWq8oojR7wDw3+QT1nna8BzTiadCNEHgxKwpa4SgRRcolJNEHHrLLNG2a2yYjQOe/PXfQLUZDqeCyrZ5/3wPxH1KCyusXVbqjioad2KvMqZttt1AcPzUdhG75oIm0MzqmA9ylZGV3IOSMoIu0UO5v8AxCN2VBFqjw0BJoSBSopUj5JqaPNTexVmraQfha4/T6oLq9lUJLBXcpV0aadGglaKsW8N+0PeQMQo0GmYFM/mVaCqvamf6mQfhP8ASgbkjDSAN9TxRtic9r3mntNaBU51Fd3im7qsAze4kuJJzOQ3Ci5eFtc+QQ2cVf7zvdYPicfogTYrH10zyR90w0J96V/vVPAKwRRNY0NaAGjQAUA5JFisoiY1gzoNTqTqSeZTtUHqri8ugIOOXKLtVyqAa834YpDwY7+0rKbvBFSNRh9VpG1EtLLN+Gnnks9uePFjG/CKd9Dogu9nhZKwOoMxnkExJdDd2QruyQey9qNCwqedkEEHPdFNHZckBLd2dDWnEZK0EcUzNQAk6eiCrS3J8JPipbYmxBskrg7FQBp4VJr9FFXvepOTcmjwqrPsTZ8FmDt73F30HyCCdwpBanFyiAoqubSt6tzJAQMXZdXXLMEKRvi/bPZcH2iVsQeSGl5oDTXPxWI3p0kS2i1Yn0bCwvEbW5jUDEXe8SB80Fzvy9JQ3sSYRvyVo6Py11kbIM3PLsbjq5wJCx2+9s45GYGNJcdScgPzWk9DluMlgoTnHI8eBo4eqC+EpBXlzEgVVexLi4EHSkleIXKIK7txJSyu/iLR86qkXO4guLTmKd+tVa+kiSkMY4v9G/qqhc7qYvD6oBdp79msQZLC1pc5xa6rSQMssgd5Wh3e+SSJj3OLXOa0uGRDSRmFVXEE0NDvzFR3KWu28cDqE5HyQS8vWD3wR+HNVa9No4pJHWdsgMjCS8UcBkBkDoaVClb6vWhwtOao7LpibNJKwdt+pJJGftUHegMkdiNKgk5Cld+m5a3ZLP1cbGfC0DyCzPZ2z4rTGB8QPKmZWokoOLoXF1BVulG7BLYy/AHugPWBpqcQphc3LuPyXznaLO9rqFrgRuoT896+trVGHtLTo4EHkVj9siMb3Ru1aSD9D6IM0sFzTSnssIHxOBaPnqte6KSLK50Fa9YAa8Xt/RQciXdspZNG4ECj25nIDManhqg2N0i4JENIUnEgOEi7iQQcn4ygeDl2qQFwPFaVFeG/yQUjpMkzhb3Pd/aPzVXuwdk+Cl+kmetoY34Yx8yVCXa/su5hAaX01Q953yIInSlmIt0FQKmtBquk1KWyyNlDmvaHMpmDogCu69RPE2YjCX1OGtaGu48EvrUw6MN7LQGtGTQNABwSAgt/R/AXTuduY35uy/NaC4qq9Htnwwvfve6ng0fqrSQg4F1eSmoOyFZ50gWTBI2YaPFHcwMvMei0ORVvbOx9bZXgat7Y/l1+VUGbQNJzKCtFraDgzJ4DUpx1oozLMnJo4lNQ2bAKDN7tXcEGjbFXyJozG4gPioACauLaankclZQFi9wW42e04oz7pAJzBoe0PE18lNv2itI+8Ehr2qtIq0A7w3uQaaEu0WpkTC+Rwa0aknRZbb7/ALRJG0mXCQK9jIOp/wBhANtDpC4Pc5+BzGkuJNaZ15nJBZNp9pJZqshcY4xqW5OdzO7kqFPbnxPxNc5rvixHF4nVWyEbt+p5lByXJGTVyCIbb3z9uRxc6mrjU03KTuoVa4HiKeSql+X0yz2gRt7TRlJT0HeFabhc2SMvYatJBBH14IDKURdloGOP6IQtJK7bMXVYQ0kO9rlwG9AHIM0lqHiloKEUplmkutQ01KDYtloMNli7xi881KOTdihwRsb8LWjyAThCDiUEmiUAg7IELKOOY3944IuVCSoMcv6z/Z7Q6NrampwV0wnQ1/zRRtrkcxpGKryCeAaONFqe0lxNtIBGUjfZdx7j3LMbTdr2Pk61pBcMJqMgBoAfmgFs7cLSCKYcOE9xaKGv4gVKQyVFfMcCo8lzRRwq2lKjULzHObmztDhxCAl5pWPc4HB3EjNv1HivWB9Tibn1mF5HfShHmChLXbWln03g7vJGbNRZOcd7jy45fNBPRig7zrz3qq7abUdQ3q4j967+kcT3qWv6922aFz3a+6OJ3ZLIZp3SvL3mrnZlB0x1ANauJNa1qO8lSF33nNZ8Ije5oqSaaOOWoOqCjeBmf++S9NM5+uQ+aC3WDb4symjDz8UfZPiDkUsdJj9DZ2YRpR7q+NclSeqCk9n7idapQxlQ0Zvdua38zuQW2C8vtAxRse4nWjcmn4S45FSdjumUOa52FoBBzNSaZ0opqzWRkLAxgo1ug+pRsZYO0SO6pyCDQrlvZtoZUUDx7Ta5j9CpIhZILe6OZkkLswDUgHCRlkdxC0PZ+/mWltMmyD2m/VvEeiCXovUXaLiDkqElRUpQcrkA70zKwHUA8xVPFyaJQRVpuCzv9qJteLatPyUXLsLAc2PkZyLXD5hWchdYEFBtvRg57sTLRQ/xMyPkUBZIRA0sJBwEguGhIOZCv20t6mGKjfbfUN7h7zvn81j21l5mKItGu7jUoKpthfBtE5APYYaDge9REMZOTWk9wBJ8gmWfM6KWua+ZLK/rICA6mGrmhwpUHQ8ggja/5+SXjC4dSf8AM0tja6Ak7gBUk7qDegfsFlfPI2ONpc55oB6kncBxWwXJdTLJCI2ZnV7t73bzy4IDYvZoWSPrJAOveBUa9W3XCO/ip2hqgRSpSXQgOBI3b9w7k43ikWu2MiFXHM+yAKuPIIHTGKIar43B8bi17dCPRPWRzsGYoTXLgNwXpvMoLzsvtELS3C+jZW6jQOHxNB9FO4ljskjmHE0kOGhGR8FrsROFtdaCvOmaD0z0E9yIeUwUDL1yqU5ybJQeKU1JcV1pQUXay2Vmk4RtDRz1Kxfay3mSWm4epWhbW2l9ZcOpeRXeBU19AsptkZDyDr696DjNK+A+q4wqTjNl+zPDhJ9oxDqiD93gyriHH2vko0IF0yWi7A7OFlLTMO0f2LT7o+Mjjw4KL2P2YDqTWhpDQQWMOWL+J44dy0JktUBLjxSWu1TTpqCpIAFaknRWa5NnMRa6U5UDgzeQdC47uSCmXneYic1gaS93sinZyyqTvSLHZDiL5O088dByWibS3fC6MMMVXsY4w4faDjQBrfHd3KgQzdgFwoc6g5UI1yQFiRMy2jLRMNlrWhod35Jk2pwOB+p0doCgldn7F9qtDAPYYccnIeyPErUVm3RuD9rmG4MFfFwp6FaQgYkKYkcnpAhnoGi5ebmuVXKIFFuSUwJslejegzTa2y4JZG8SXeDs1k20DaS5cPqt66R7B2GTDd2HZ61zb9VhG0rKSgd31QRZKt+xtzgffyiv/wAwR5uI9FE7PXP1zsTxSMf1ngO5XV1vYyjBm/QMYKkcPwjmgmYXHzRMUhOTRU7/AIRzP5KPs8Mjs30aPhBy/mdv8EaJS3eOQQKvOKkLye06lO4caBaVsvaRPFDM0gjqg11NcQoKHlR2XeszNsFDXRd6M9qGWeSZkgIikIcHCpwEVoMI3EHdwQS23l+SC1gRPw9UABkD2iO0RXuNFS7ffTzL2zjc4435UyrrQKS2ltzZrRLI32XO7NcjQAAHu0VWuJ4kt7gcx2W08NEFxmseNokiPeOHJD2iXrWEEUkbmW7+Y4hEtJszqfunH/gfyTd82c0EjPbbmD8Q3g8Qgt/RfE0xyyg9tzmtd3BoqPMlXhUforoYZXN0c9ppwOE1Cu6AWVyGeUU9CyBA1RcolJFUCXLzF5Ilmwgk6AEnkBVBR+kq/v3LKHqwHPoakPNQGndkM/FZHfTRJKHuOFmEZ6uO+jRvKs97W7N8rtXlznZVzceyKb1AujbQOwOdXeRlyCDjLbJIAyBvVsApX3qc9yn7iuXAM30J13E8yoq57W3FQ5EcfpVWOGyiU0JfTjjI9EEoIGj2pP6kzNbLO33xXmmn3LZWntMe495lcE5CLKz92wd2HteWqAO1W3E04BrlXQZpmzRNiaauB3kg5eaJntYcaQ2ZxPxP7LR/KjtmdlpLdKWyOGFtDIQBhZnk1rQKVNN9UDOytzvvGbDHiETc5JS04R3Nr7Tj3LvSBsoLDaYnWRrgMAcSSXOc4OOJxr4LbLru6OzxiKFoa1u7j3k7yqF0sTGOWyv3UlB782IIiC1NnZ3kCo8M0CD1fZJ+7OTSfcPwnuRVliaRiaeVOBCFva2RB2GQ4QcsW4nv/NBYuiiUsntcG4YHgcyfzWjkLOejcCO0PxZmSMBrhmHBprQ9+a0hABJVDPCNkQM6BJKac5OBNOQcJUZtFIRZZSMuwR55KSKg9sT/AKSX8I9UGWuAe0ggEHj3afVdsUbM2saBUjIVpTkuDRn+bkmx/tmfhQF2m6IKFzwRTUgkEeScgsNGCskuDVtaAgbiTSvmjb4H3Mn4Sp4tFNNyCKZb4sOF0pqPedkTyoM0Ha74hYcmSSO3UZhr/MaJq3xjHSgpyUhd8Tcsh5BAJDHPMKvHURnRjc5H83bvBbPsxdDbLZ2RtABpifxLiM68tFm9h/8Aag/3Gf3Ba45B5Z/0sRscLNjNADKfkxX2qpfSWwEQ1AOUmor8CDPYr2ZE0MAdIdwYKnxOiX/5JzgWmJrgfdkeyviG1TNzsADqADMaCinomimiAbZ2Z0ErHshwta6payXEKb6NfpruWw2O0NlY17dCN+vIrMLIVdtk3HC8bsQy8C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1378" name="Picture 2" descr="http://www.ideachampions.com/weblogs/strange-albert-einstein.jpg"/>
          <p:cNvPicPr>
            <a:picLocks noChangeAspect="1" noChangeArrowheads="1"/>
          </p:cNvPicPr>
          <p:nvPr/>
        </p:nvPicPr>
        <p:blipFill>
          <a:blip r:embed="rId2" cstate="print"/>
          <a:srcRect/>
          <a:stretch>
            <a:fillRect/>
          </a:stretch>
        </p:blipFill>
        <p:spPr bwMode="auto">
          <a:xfrm>
            <a:off x="2667000" y="228600"/>
            <a:ext cx="3276600" cy="3352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US" dirty="0" smtClean="0">
                <a:latin typeface="+mj-lt"/>
              </a:rPr>
              <a:t>What is Problem-Based Learning?</a:t>
            </a:r>
            <a:endParaRPr lang="en-US" dirty="0">
              <a:latin typeface="+mj-lt"/>
            </a:endParaRPr>
          </a:p>
        </p:txBody>
      </p:sp>
      <p:sp>
        <p:nvSpPr>
          <p:cNvPr id="3" name="Content Placeholder 2"/>
          <p:cNvSpPr>
            <a:spLocks noGrp="1"/>
          </p:cNvSpPr>
          <p:nvPr>
            <p:ph sz="half" idx="4294967295"/>
          </p:nvPr>
        </p:nvSpPr>
        <p:spPr>
          <a:xfrm>
            <a:off x="0" y="1600200"/>
            <a:ext cx="4038600" cy="4525963"/>
          </a:xfrm>
        </p:spPr>
        <p:txBody>
          <a:bodyPr>
            <a:normAutofit fontScale="92500" lnSpcReduction="10000"/>
          </a:bodyPr>
          <a:lstStyle/>
          <a:p>
            <a:r>
              <a:rPr lang="en-US" dirty="0" smtClean="0">
                <a:latin typeface="+mj-lt"/>
              </a:rPr>
              <a:t>Challenges students to learn through engagement in a real problem. </a:t>
            </a:r>
          </a:p>
          <a:p>
            <a:r>
              <a:rPr lang="en-US" dirty="0" smtClean="0">
                <a:latin typeface="+mj-lt"/>
              </a:rPr>
              <a:t>Simultaneously develops </a:t>
            </a:r>
          </a:p>
          <a:p>
            <a:pPr lvl="1"/>
            <a:r>
              <a:rPr lang="en-US" dirty="0" smtClean="0">
                <a:latin typeface="+mj-lt"/>
              </a:rPr>
              <a:t>Problem solving strategies</a:t>
            </a:r>
          </a:p>
          <a:p>
            <a:pPr lvl="1"/>
            <a:r>
              <a:rPr lang="en-US" dirty="0" smtClean="0">
                <a:latin typeface="+mj-lt"/>
              </a:rPr>
              <a:t>Disciplinary knowledge bases and skills </a:t>
            </a:r>
          </a:p>
          <a:p>
            <a:endParaRPr lang="en-US" dirty="0">
              <a:latin typeface="+mj-lt"/>
            </a:endParaRPr>
          </a:p>
        </p:txBody>
      </p:sp>
      <p:pic>
        <p:nvPicPr>
          <p:cNvPr id="63492" name="Picture 4" descr="http://thepowerofcommunication.net/images/uploads/Watching_your_video.JPG"/>
          <p:cNvPicPr>
            <a:picLocks noChangeAspect="1" noChangeArrowheads="1"/>
          </p:cNvPicPr>
          <p:nvPr/>
        </p:nvPicPr>
        <p:blipFill>
          <a:blip r:embed="rId3" cstate="print"/>
          <a:srcRect/>
          <a:stretch>
            <a:fillRect/>
          </a:stretch>
        </p:blipFill>
        <p:spPr bwMode="auto">
          <a:xfrm>
            <a:off x="3962400" y="1676400"/>
            <a:ext cx="5181599" cy="4191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304800"/>
            <a:ext cx="8229600" cy="2743200"/>
          </a:xfrm>
        </p:spPr>
        <p:txBody>
          <a:bodyPr/>
          <a:lstStyle/>
          <a:p>
            <a:r>
              <a:rPr lang="en-US" dirty="0" smtClean="0">
                <a:latin typeface="+mj-lt"/>
              </a:rPr>
              <a:t>Places students in the active role of problem-solvers </a:t>
            </a:r>
          </a:p>
          <a:p>
            <a:r>
              <a:rPr lang="en-US" dirty="0" smtClean="0">
                <a:latin typeface="+mj-lt"/>
              </a:rPr>
              <a:t>Confronted with typical and problem clinical cases that they are likely to face as future speech-language pathologists</a:t>
            </a:r>
          </a:p>
        </p:txBody>
      </p:sp>
      <p:pic>
        <p:nvPicPr>
          <p:cNvPr id="4" name="Picture 2" descr="https://www.plt.org/stuff/contentmgr/files/1/0446e78188b26886b73c8914023b936f/files/istock_000006326911large.jpg"/>
          <p:cNvPicPr>
            <a:picLocks noChangeAspect="1" noChangeArrowheads="1"/>
          </p:cNvPicPr>
          <p:nvPr/>
        </p:nvPicPr>
        <p:blipFill>
          <a:blip r:embed="rId3" cstate="print"/>
          <a:srcRect/>
          <a:stretch>
            <a:fillRect/>
          </a:stretch>
        </p:blipFill>
        <p:spPr bwMode="auto">
          <a:xfrm>
            <a:off x="2667000" y="2895600"/>
            <a:ext cx="4191000" cy="2895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4724400" y="0"/>
            <a:ext cx="4419600" cy="5867400"/>
          </a:xfrm>
        </p:spPr>
        <p:txBody>
          <a:bodyPr>
            <a:normAutofit/>
          </a:bodyPr>
          <a:lstStyle/>
          <a:p>
            <a:r>
              <a:rPr lang="en-US" dirty="0" smtClean="0">
                <a:latin typeface="+mj-lt"/>
              </a:rPr>
              <a:t>Problem-based learning is student-centered.</a:t>
            </a:r>
          </a:p>
          <a:p>
            <a:r>
              <a:rPr lang="en-US" dirty="0" smtClean="0">
                <a:latin typeface="+mj-lt"/>
              </a:rPr>
              <a:t>Fundamental shift:</a:t>
            </a:r>
          </a:p>
          <a:p>
            <a:pPr lvl="1"/>
            <a:r>
              <a:rPr lang="en-US" dirty="0" smtClean="0">
                <a:latin typeface="+mj-lt"/>
              </a:rPr>
              <a:t>Focus on teaching </a:t>
            </a:r>
            <a:r>
              <a:rPr lang="en-US" dirty="0" smtClean="0">
                <a:latin typeface="+mj-lt"/>
                <a:sym typeface="Wingdings" pitchFamily="2" charset="2"/>
              </a:rPr>
              <a:t></a:t>
            </a:r>
            <a:r>
              <a:rPr lang="en-US" dirty="0" smtClean="0">
                <a:latin typeface="+mj-lt"/>
              </a:rPr>
              <a:t> to a focus on learning. </a:t>
            </a:r>
          </a:p>
          <a:p>
            <a:pPr lvl="1"/>
            <a:r>
              <a:rPr lang="en-US" dirty="0" smtClean="0">
                <a:latin typeface="+mj-lt"/>
              </a:rPr>
              <a:t>Process aimed at using the power of authentic problem solving to </a:t>
            </a:r>
          </a:p>
          <a:p>
            <a:pPr lvl="2"/>
            <a:r>
              <a:rPr lang="en-US" dirty="0" smtClean="0">
                <a:latin typeface="+mj-lt"/>
              </a:rPr>
              <a:t>Engage students </a:t>
            </a:r>
          </a:p>
          <a:p>
            <a:pPr lvl="2"/>
            <a:r>
              <a:rPr lang="en-US" dirty="0" smtClean="0">
                <a:latin typeface="+mj-lt"/>
              </a:rPr>
              <a:t>Enhance their learning and motivation. </a:t>
            </a:r>
          </a:p>
          <a:p>
            <a:endParaRPr lang="en-US" dirty="0"/>
          </a:p>
        </p:txBody>
      </p:sp>
      <p:pic>
        <p:nvPicPr>
          <p:cNvPr id="61444" name="Picture 4" descr="http://4.bp.blogspot.com/-bjWszF_UcEM/UGSvxQHKoEI/AAAAAAAAGNc/VCgXVXOy2ls/s1600/Active+Learning+Center-35.jpg"/>
          <p:cNvPicPr>
            <a:picLocks noChangeAspect="1" noChangeArrowheads="1"/>
          </p:cNvPicPr>
          <p:nvPr/>
        </p:nvPicPr>
        <p:blipFill>
          <a:blip r:embed="rId3" cstate="print"/>
          <a:srcRect/>
          <a:stretch>
            <a:fillRect/>
          </a:stretch>
        </p:blipFill>
        <p:spPr bwMode="auto">
          <a:xfrm>
            <a:off x="0" y="0"/>
            <a:ext cx="4724400" cy="3886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TotalTime>
  <Words>5216</Words>
  <Application>Microsoft Macintosh PowerPoint</Application>
  <PresentationFormat>On-screen Show (4:3)</PresentationFormat>
  <Paragraphs>456</Paragraphs>
  <Slides>56</Slides>
  <Notes>37</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Involving Alumni in Learner Focused Instruction: Problem Based Learning</vt:lpstr>
      <vt:lpstr>Sage Advice About Education. . . </vt:lpstr>
      <vt:lpstr>PowerPoint Presentation</vt:lpstr>
      <vt:lpstr>PowerPoint Presentation</vt:lpstr>
      <vt:lpstr>PowerPoint Presentation</vt:lpstr>
      <vt:lpstr>PowerPoint Presentation</vt:lpstr>
      <vt:lpstr>What is Problem-Based Learning?</vt:lpstr>
      <vt:lpstr>PowerPoint Presentation</vt:lpstr>
      <vt:lpstr>PowerPoint Presentation</vt:lpstr>
      <vt:lpstr>Unique aspects of PBL </vt:lpstr>
      <vt:lpstr>PowerPoint Presentation</vt:lpstr>
      <vt:lpstr>Role of the Instructor</vt:lpstr>
      <vt:lpstr>Role of the Student</vt:lpstr>
      <vt:lpstr>Where did it come from  &amp; who is using it?</vt:lpstr>
      <vt:lpstr>PowerPoint Presentation</vt:lpstr>
      <vt:lpstr>PowerPoint Presentation</vt:lpstr>
      <vt:lpstr>Why PBL?</vt:lpstr>
      <vt:lpstr>PowerPoint Presentation</vt:lpstr>
      <vt:lpstr>PowerPoint Presentation</vt:lpstr>
      <vt:lpstr>PowerPoint Presentation</vt:lpstr>
      <vt:lpstr>Advantages of PBL</vt:lpstr>
      <vt:lpstr>How it all started in SAHP CMSD</vt:lpstr>
      <vt:lpstr>PowerPoint Presentation</vt:lpstr>
      <vt:lpstr>PowerPoint Presentation</vt:lpstr>
      <vt:lpstr>The Syllabus</vt:lpstr>
      <vt:lpstr>PowerPoint Presentation</vt:lpstr>
      <vt:lpstr>Week One</vt:lpstr>
      <vt:lpstr>Prior to Week Two</vt:lpstr>
      <vt:lpstr>Week Two</vt:lpstr>
      <vt:lpstr>Independent Learning Activities (ILAs)</vt:lpstr>
      <vt:lpstr>Role of the Instructor</vt:lpstr>
      <vt:lpstr>Role of the Facilitator</vt:lpstr>
      <vt:lpstr>Role of the Students </vt:lpstr>
      <vt:lpstr>General Approaches to Implementing PBL into the Curriculum</vt:lpstr>
      <vt:lpstr>  The Vision   </vt:lpstr>
      <vt:lpstr>The Plan</vt:lpstr>
      <vt:lpstr>Consistency Across Courses (Structure &amp; Process)</vt:lpstr>
      <vt:lpstr> Assessment of Students</vt:lpstr>
      <vt:lpstr>Participation in Group Discussion</vt:lpstr>
      <vt:lpstr>Handouts/Individual Contributions</vt:lpstr>
      <vt:lpstr>Independent Learning Activities (ILAs)</vt:lpstr>
      <vt:lpstr>Final Examination (Options)</vt:lpstr>
      <vt:lpstr>Or . . .</vt:lpstr>
      <vt:lpstr>PowerPoint Presentation</vt:lpstr>
      <vt:lpstr> Assessment of the Process</vt:lpstr>
      <vt:lpstr>Feedback from Students &amp; Alumni</vt:lpstr>
      <vt:lpstr>PowerPoint Presentation</vt:lpstr>
      <vt:lpstr>Less Glowing Remarks</vt:lpstr>
      <vt:lpstr>PowerPoint Presentation</vt:lpstr>
      <vt:lpstr>What is your major concern/fear?</vt:lpstr>
      <vt:lpstr>PowerPoint Presentation</vt:lpstr>
      <vt:lpstr>PowerPoint Presentation</vt:lpstr>
      <vt:lpstr>Contact Us</vt:lpstr>
      <vt:lpstr>References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 Pfeiffer</dc:creator>
  <cp:lastModifiedBy>Janelle Carillo</cp:lastModifiedBy>
  <cp:revision>102</cp:revision>
  <cp:lastPrinted>2014-03-07T20:05:27Z</cp:lastPrinted>
  <dcterms:created xsi:type="dcterms:W3CDTF">2009-01-22T18:10:57Z</dcterms:created>
  <dcterms:modified xsi:type="dcterms:W3CDTF">2014-08-19T22:06:34Z</dcterms:modified>
</cp:coreProperties>
</file>