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63" r:id="rId15"/>
    <p:sldId id="266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4"/>
  </p:normalViewPr>
  <p:slideViewPr>
    <p:cSldViewPr snapToGrid="0" snapToObjects="1">
      <p:cViewPr varScale="1">
        <p:scale>
          <a:sx n="82" d="100"/>
          <a:sy n="82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rezahayatshahi:Desktop:IPE-MAY15-EXCEL-6-24-17-A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I would welcome the opportunity to work on small group projects with other health care students. </a:t>
            </a:r>
          </a:p>
          <a:p>
            <a:pPr>
              <a:defRPr/>
            </a:pPr>
            <a:r>
              <a:rPr lang="en-US" sz="1200"/>
              <a:t>P-value</a:t>
            </a:r>
            <a:r>
              <a:rPr lang="en-US" sz="1200" baseline="0"/>
              <a:t> 0.01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1. I would welcome the opportunity to work on small group projects with other health care students.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4.02</c:v>
                </c:pt>
                <c:pt idx="1">
                  <c:v>4.18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76832720"/>
        <c:axId val="-576830672"/>
      </c:barChart>
      <c:catAx>
        <c:axId val="-57683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76830672"/>
        <c:crosses val="autoZero"/>
        <c:auto val="1"/>
        <c:lblAlgn val="ctr"/>
        <c:lblOffset val="100"/>
        <c:noMultiLvlLbl val="0"/>
      </c:catAx>
      <c:valAx>
        <c:axId val="-57683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7683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Shared learning with other health-care students will help to clarify the nature of patient problems.</a:t>
            </a:r>
          </a:p>
          <a:p>
            <a:pPr>
              <a:defRPr/>
            </a:pPr>
            <a:r>
              <a:rPr lang="en-US" sz="1200"/>
              <a:t>P-value 0.03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1. Shared learning with other health-care students will help to clarify the nature of patient problems.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Sheet2!$B$1:$C$1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4.17</c:v>
                </c:pt>
                <c:pt idx="1">
                  <c:v>4.28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78176160"/>
        <c:axId val="-578174112"/>
      </c:barChart>
      <c:catAx>
        <c:axId val="-57817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78174112"/>
        <c:crosses val="autoZero"/>
        <c:auto val="1"/>
        <c:lblAlgn val="ctr"/>
        <c:lblOffset val="100"/>
        <c:noMultiLvlLbl val="0"/>
      </c:catAx>
      <c:valAx>
        <c:axId val="-57817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7817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I am comfortable consulting with a dentist or pharmacist regarding patients' oral, pharmaceutical and general health concerns.</a:t>
            </a:r>
          </a:p>
          <a:p>
            <a:pPr>
              <a:defRPr/>
            </a:pPr>
            <a:r>
              <a:rPr lang="en-US" sz="1200"/>
              <a:t>P-value 0.000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1. I am comfortable consulting with a dentist or pharmacist regarding patients' oral, pharmaceutical and general health concerns.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Sheet6!$B$1:$C$1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Sheet6!$B$2:$C$2</c:f>
              <c:numCache>
                <c:formatCode>General</c:formatCode>
                <c:ptCount val="2"/>
                <c:pt idx="0">
                  <c:v>3.72</c:v>
                </c:pt>
                <c:pt idx="1">
                  <c:v>4.06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87893440"/>
        <c:axId val="-687891392"/>
      </c:barChart>
      <c:catAx>
        <c:axId val="-6878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687891392"/>
        <c:crosses val="autoZero"/>
        <c:auto val="1"/>
        <c:lblAlgn val="ctr"/>
        <c:lblOffset val="100"/>
        <c:noMultiLvlLbl val="0"/>
      </c:catAx>
      <c:valAx>
        <c:axId val="-68789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68789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The function of pharmacists is mainly to dispense medication.</a:t>
            </a:r>
          </a:p>
          <a:p>
            <a:pPr>
              <a:defRPr/>
            </a:pPr>
            <a:r>
              <a:rPr lang="en-US" sz="1200"/>
              <a:t>P-value 0.03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1. The function of pharmacists is mainly to dispense medication.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Sheet3!$B$1:$C$1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Sheet3!$B$2:$C$2</c:f>
              <c:numCache>
                <c:formatCode>General</c:formatCode>
                <c:ptCount val="2"/>
                <c:pt idx="0">
                  <c:v>2.25</c:v>
                </c:pt>
                <c:pt idx="1">
                  <c:v>2.07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78143872"/>
        <c:axId val="-578141824"/>
      </c:barChart>
      <c:catAx>
        <c:axId val="-5781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78141824"/>
        <c:crosses val="autoZero"/>
        <c:auto val="1"/>
        <c:lblAlgn val="ctr"/>
        <c:lblOffset val="100"/>
        <c:noMultiLvlLbl val="0"/>
      </c:catAx>
      <c:valAx>
        <c:axId val="-57814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7814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The function of dentists is mainly to restore teeth.</a:t>
            </a:r>
          </a:p>
          <a:p>
            <a:pPr>
              <a:defRPr/>
            </a:pPr>
            <a:r>
              <a:rPr lang="en-US" sz="1200"/>
              <a:t>P-value 0.001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1. The function of dentists is mainly to restore teeth.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Sheet4!$B$1:$D$1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Sheet4!$B$2:$D$2</c:f>
              <c:numCache>
                <c:formatCode>General</c:formatCode>
                <c:ptCount val="3"/>
                <c:pt idx="0">
                  <c:v>2.19</c:v>
                </c:pt>
                <c:pt idx="1">
                  <c:v>1.94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78120480"/>
        <c:axId val="-578118432"/>
      </c:barChart>
      <c:catAx>
        <c:axId val="-57812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78118432"/>
        <c:crosses val="autoZero"/>
        <c:auto val="1"/>
        <c:lblAlgn val="ctr"/>
        <c:lblOffset val="100"/>
        <c:noMultiLvlLbl val="0"/>
      </c:catAx>
      <c:valAx>
        <c:axId val="-57811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7812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1. I am not sure how dentists and pharmacists can collaborate in patient care.</a:t>
            </a:r>
          </a:p>
          <a:p>
            <a:pPr>
              <a:defRPr/>
            </a:pPr>
            <a:r>
              <a:rPr lang="en-US" sz="1200"/>
              <a:t>P-value 0.01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'[IPE-MAY15-EXCEL-6-24-17-AX.xlsx]Sheet5'!$A$2</c:f>
              <c:strCache>
                <c:ptCount val="1"/>
                <c:pt idx="0">
                  <c:v>1. I am not sure how dentists and pharmacists can collaborate in patient care.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'[IPE-MAY15-EXCEL-6-24-17-AX.xlsx]Sheet5'!$B$1:$C$1</c:f>
              <c:strCache>
                <c:ptCount val="2"/>
                <c:pt idx="0">
                  <c:v>Pre-Event</c:v>
                </c:pt>
                <c:pt idx="1">
                  <c:v>Post-Event</c:v>
                </c:pt>
              </c:strCache>
            </c:strRef>
          </c:cat>
          <c:val>
            <c:numRef>
              <c:f>'[IPE-MAY15-EXCEL-6-24-17-AX.xlsx]Sheet5'!$B$2:$C$2</c:f>
              <c:numCache>
                <c:formatCode>General</c:formatCode>
                <c:ptCount val="2"/>
                <c:pt idx="0">
                  <c:v>2.37</c:v>
                </c:pt>
                <c:pt idx="1">
                  <c:v>2.18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78095216"/>
        <c:axId val="-578093168"/>
      </c:barChart>
      <c:catAx>
        <c:axId val="-578095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78093168"/>
        <c:crosses val="autoZero"/>
        <c:auto val="1"/>
        <c:lblAlgn val="ctr"/>
        <c:lblOffset val="100"/>
        <c:noMultiLvlLbl val="0"/>
      </c:catAx>
      <c:valAx>
        <c:axId val="-57809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78095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08DA8-AB27-3D4B-BFA1-7954F54D7FC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81007-109A-8A43-B52C-F151D88E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4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5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2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2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1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0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8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B1AF-5AC1-0442-9CEB-E35B59906912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A048-FD7B-B241-AE9E-D01B20064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3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1164986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Annual LLUSD-LLUSP  </a:t>
            </a:r>
            <a:br>
              <a:rPr lang="en-US" sz="3600" b="1" dirty="0" smtClean="0"/>
            </a:br>
            <a:r>
              <a:rPr lang="en-US" sz="3600" b="1" dirty="0" err="1" smtClean="0"/>
              <a:t>Interprofessional</a:t>
            </a:r>
            <a:r>
              <a:rPr lang="en-US" sz="3600" b="1" dirty="0" smtClean="0"/>
              <a:t> Clinical Case Discussion Session on May 15, 2017</a:t>
            </a:r>
            <a:br>
              <a:rPr lang="en-US" sz="3600" b="1" dirty="0" smtClean="0"/>
            </a:b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280" y="4136888"/>
            <a:ext cx="1520873" cy="20365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678098"/>
            <a:ext cx="2857500" cy="307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5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7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24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The 2017 session was sponsored by the School of Dentistry</a:t>
            </a:r>
          </a:p>
          <a:p>
            <a:r>
              <a:rPr lang="en-US" sz="5900" dirty="0" smtClean="0"/>
              <a:t>Attending faculty:</a:t>
            </a:r>
          </a:p>
          <a:p>
            <a:pPr lvl="1"/>
            <a:r>
              <a:rPr lang="en-US" sz="5100" dirty="0" smtClean="0"/>
              <a:t>Drs. Kathleen </a:t>
            </a:r>
            <a:r>
              <a:rPr lang="en-US" sz="5100" dirty="0" err="1" smtClean="0"/>
              <a:t>Besinque</a:t>
            </a:r>
            <a:r>
              <a:rPr lang="en-US" sz="5100" dirty="0" smtClean="0"/>
              <a:t> (LLUSP), </a:t>
            </a:r>
            <a:r>
              <a:rPr lang="en-US" sz="5100" dirty="0" err="1" smtClean="0"/>
              <a:t>Euni</a:t>
            </a:r>
            <a:r>
              <a:rPr lang="en-US" sz="5100" dirty="0" smtClean="0"/>
              <a:t> Cho (LLUSD), Paul </a:t>
            </a:r>
            <a:r>
              <a:rPr lang="en-US" sz="5100" dirty="0" err="1" smtClean="0"/>
              <a:t>Gavaza</a:t>
            </a:r>
            <a:r>
              <a:rPr lang="en-US" sz="5100" dirty="0" smtClean="0"/>
              <a:t> (LLUSP), Robert </a:t>
            </a:r>
            <a:r>
              <a:rPr lang="en-US" sz="5100" dirty="0" err="1" smtClean="0"/>
              <a:t>Handysides</a:t>
            </a:r>
            <a:r>
              <a:rPr lang="en-US" sz="5100" dirty="0" smtClean="0"/>
              <a:t> (LLUSD), Alireza Hayatshahi (LLUSP), Lisa Hong (LLUSP), Maryam </a:t>
            </a:r>
            <a:r>
              <a:rPr lang="en-US" sz="5100" dirty="0" err="1" smtClean="0"/>
              <a:t>Molki</a:t>
            </a:r>
            <a:r>
              <a:rPr lang="en-US" sz="5100" dirty="0" smtClean="0"/>
              <a:t> (PGY-1, LLUSP), Rashid </a:t>
            </a:r>
            <a:r>
              <a:rPr lang="en-US" sz="5100" dirty="0" err="1" smtClean="0"/>
              <a:t>Mosavin</a:t>
            </a:r>
            <a:r>
              <a:rPr lang="en-US" sz="5100" dirty="0" smtClean="0"/>
              <a:t> (LLUSP), Erin Richards (LLUSD), </a:t>
            </a:r>
            <a:r>
              <a:rPr lang="en-US" sz="5100" dirty="0" err="1" smtClean="0"/>
              <a:t>Javad</a:t>
            </a:r>
            <a:r>
              <a:rPr lang="en-US" sz="5100" dirty="0" smtClean="0"/>
              <a:t> </a:t>
            </a:r>
            <a:r>
              <a:rPr lang="en-US" sz="5100" dirty="0" err="1" smtClean="0"/>
              <a:t>Tafreshi</a:t>
            </a:r>
            <a:r>
              <a:rPr lang="en-US" sz="5100" dirty="0" smtClean="0"/>
              <a:t> (LLUSP), </a:t>
            </a:r>
            <a:r>
              <a:rPr lang="en-US" sz="5100" dirty="0" err="1" smtClean="0"/>
              <a:t>Farnoosh</a:t>
            </a:r>
            <a:r>
              <a:rPr lang="en-US" sz="5100" dirty="0" smtClean="0"/>
              <a:t> </a:t>
            </a:r>
            <a:r>
              <a:rPr lang="en-US" sz="5100" dirty="0" err="1" smtClean="0"/>
              <a:t>Zough</a:t>
            </a:r>
            <a:r>
              <a:rPr lang="en-US" sz="5100" dirty="0" smtClean="0"/>
              <a:t> (LLUSP)</a:t>
            </a:r>
          </a:p>
          <a:p>
            <a:r>
              <a:rPr lang="en-US" sz="5900" dirty="0"/>
              <a:t>S</a:t>
            </a:r>
            <a:r>
              <a:rPr lang="en-US" sz="5900" dirty="0" smtClean="0"/>
              <a:t>upporting staff:</a:t>
            </a:r>
          </a:p>
          <a:p>
            <a:pPr lvl="1"/>
            <a:r>
              <a:rPr lang="en-US" sz="5100" dirty="0" smtClean="0"/>
              <a:t>Ms. Jennifer Mathew, Event Coordinator (LLUSP)</a:t>
            </a:r>
          </a:p>
          <a:p>
            <a:pPr lvl="1"/>
            <a:r>
              <a:rPr lang="en-US" sz="5100" dirty="0" smtClean="0"/>
              <a:t>Ms. Nicole </a:t>
            </a:r>
            <a:r>
              <a:rPr lang="en-US" sz="5100" dirty="0" err="1" smtClean="0"/>
              <a:t>Pyo</a:t>
            </a:r>
            <a:r>
              <a:rPr lang="en-US" sz="5100" dirty="0" smtClean="0"/>
              <a:t> (LLUSP)</a:t>
            </a:r>
          </a:p>
          <a:p>
            <a:pPr lvl="1"/>
            <a:r>
              <a:rPr lang="en-US" sz="5100" dirty="0" smtClean="0"/>
              <a:t>Ms. Ashley Vasquez (LLUSD)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IMG_421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0" y="873457"/>
            <a:ext cx="9144000" cy="5252707"/>
          </a:xfrm>
        </p:spPr>
      </p:pic>
    </p:spTree>
    <p:extLst>
      <p:ext uri="{BB962C8B-B14F-4D97-AF65-F5344CB8AC3E}">
        <p14:creationId xmlns:p14="http://schemas.microsoft.com/office/powerpoint/2010/main" val="28446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G_420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0" y="941696"/>
            <a:ext cx="9144000" cy="5184467"/>
          </a:xfrm>
        </p:spPr>
      </p:pic>
    </p:spTree>
    <p:extLst>
      <p:ext uri="{BB962C8B-B14F-4D97-AF65-F5344CB8AC3E}">
        <p14:creationId xmlns:p14="http://schemas.microsoft.com/office/powerpoint/2010/main" val="35268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422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0" y="914400"/>
            <a:ext cx="9144000" cy="5211763"/>
          </a:xfrm>
        </p:spPr>
      </p:pic>
    </p:spTree>
    <p:extLst>
      <p:ext uri="{BB962C8B-B14F-4D97-AF65-F5344CB8AC3E}">
        <p14:creationId xmlns:p14="http://schemas.microsoft.com/office/powerpoint/2010/main" val="33441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419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0" y="996288"/>
            <a:ext cx="9144000" cy="5129876"/>
          </a:xfrm>
        </p:spPr>
      </p:pic>
    </p:spTree>
    <p:extLst>
      <p:ext uri="{BB962C8B-B14F-4D97-AF65-F5344CB8AC3E}">
        <p14:creationId xmlns:p14="http://schemas.microsoft.com/office/powerpoint/2010/main" val="13722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single session of </a:t>
            </a:r>
            <a:r>
              <a:rPr lang="en-US" dirty="0" err="1" smtClean="0"/>
              <a:t>interprofessional</a:t>
            </a:r>
            <a:r>
              <a:rPr lang="en-US" dirty="0" smtClean="0"/>
              <a:t> clinical case discussion </a:t>
            </a:r>
          </a:p>
          <a:p>
            <a:r>
              <a:rPr lang="en-US" dirty="0" smtClean="0"/>
              <a:t>Spring quarter</a:t>
            </a:r>
          </a:p>
          <a:p>
            <a:r>
              <a:rPr lang="en-US" dirty="0" smtClean="0"/>
              <a:t>Dentistry and pharmacy students collaborate and discuss therapeutic cases</a:t>
            </a:r>
          </a:p>
          <a:p>
            <a:r>
              <a:rPr lang="en-US" dirty="0" smtClean="0"/>
              <a:t>Encourage students to work as a team, communicate with respect, and utilize each other’s knowledge to provide an optimal and safe patient care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650785"/>
              </p:ext>
            </p:extLst>
          </p:nvPr>
        </p:nvGraphicFramePr>
        <p:xfrm>
          <a:off x="457200" y="2019868"/>
          <a:ext cx="8229600" cy="374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599899"/>
                <a:gridCol w="2886501"/>
              </a:tblGrid>
              <a:tr h="438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DENTISTRY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PHARMACY</a:t>
                      </a:r>
                      <a:endParaRPr lang="en-US" dirty="0"/>
                    </a:p>
                  </a:txBody>
                  <a:tcPr/>
                </a:tc>
              </a:tr>
              <a:tr h="438166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r>
                        <a:rPr lang="en-US" baseline="0" dirty="0" smtClean="0"/>
                        <a:t> (D2)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 (P2)</a:t>
                      </a:r>
                      <a:endParaRPr lang="en-US" dirty="0"/>
                    </a:p>
                  </a:txBody>
                  <a:tcPr/>
                </a:tc>
              </a:tr>
              <a:tr h="43816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</a:tr>
              <a:tr h="1080411">
                <a:tc>
                  <a:txBody>
                    <a:bodyPr/>
                    <a:lstStyle/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PHRM-501</a:t>
                      </a:r>
                    </a:p>
                    <a:p>
                      <a:r>
                        <a:rPr lang="en-US" dirty="0" smtClean="0"/>
                        <a:t>PHARMACOLOGY AND THERAPEUTICS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RXTH-685</a:t>
                      </a:r>
                    </a:p>
                    <a:p>
                      <a:r>
                        <a:rPr lang="en-US" dirty="0" smtClean="0"/>
                        <a:t>IPDM V- CARDIOVASCULAR II</a:t>
                      </a:r>
                      <a:endParaRPr lang="en-US" dirty="0"/>
                    </a:p>
                  </a:txBody>
                  <a:tcPr/>
                </a:tc>
              </a:tr>
              <a:tr h="43816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756286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SESSION’S PERCENTAGE POINTS</a:t>
                      </a:r>
                      <a:r>
                        <a:rPr lang="en-US" baseline="0" dirty="0" smtClean="0"/>
                        <a:t> IN THE TOTAL COURSE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6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Location: Wong </a:t>
            </a:r>
            <a:r>
              <a:rPr lang="en-US" dirty="0" err="1" smtClean="0"/>
              <a:t>Kerlee</a:t>
            </a:r>
            <a:r>
              <a:rPr lang="en-US" dirty="0" smtClean="0"/>
              <a:t> Conference Room</a:t>
            </a:r>
          </a:p>
          <a:p>
            <a:r>
              <a:rPr lang="en-US" dirty="0" smtClean="0"/>
              <a:t>A total of 167 students</a:t>
            </a:r>
          </a:p>
          <a:p>
            <a:r>
              <a:rPr lang="en-US" dirty="0" smtClean="0"/>
              <a:t>24 tables with 7-8 dental and pharmacy students</a:t>
            </a:r>
          </a:p>
          <a:p>
            <a:r>
              <a:rPr lang="en-US" dirty="0" smtClean="0"/>
              <a:t>6 clinical cases with 24 questions</a:t>
            </a:r>
          </a:p>
          <a:p>
            <a:r>
              <a:rPr lang="en-US" dirty="0" smtClean="0"/>
              <a:t>Each table answered one question</a:t>
            </a:r>
          </a:p>
          <a:p>
            <a:r>
              <a:rPr lang="en-US" dirty="0" smtClean="0"/>
              <a:t>Dental students in blue scrubs and pharmacy students in white coats</a:t>
            </a:r>
          </a:p>
          <a:p>
            <a:r>
              <a:rPr lang="en-US" dirty="0" smtClean="0"/>
              <a:t>15 minutes to review and discuss cases and 45 minutes for answering questions and for faculty to provide comments on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119 students completed pre- and post-surveys regarding </a:t>
            </a:r>
            <a:r>
              <a:rPr lang="en-US" dirty="0" err="1" smtClean="0"/>
              <a:t>interprofessional</a:t>
            </a:r>
            <a:r>
              <a:rPr lang="en-US" dirty="0" smtClean="0"/>
              <a:t> education, training, and practice</a:t>
            </a:r>
          </a:p>
          <a:p>
            <a:r>
              <a:rPr lang="en-US" dirty="0" smtClean="0"/>
              <a:t>Each group was evaluated by the attending faculty on their communication skills and team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u="sng" dirty="0" smtClean="0"/>
              <a:t>Survey Questions (</a:t>
            </a:r>
            <a:r>
              <a:rPr lang="en-US" sz="1800" b="1" u="sng" dirty="0"/>
              <a:t>M</a:t>
            </a:r>
            <a:r>
              <a:rPr lang="en-US" sz="1800" b="1" u="sng" dirty="0" smtClean="0"/>
              <a:t>odified Version of RIPLS)</a:t>
            </a:r>
            <a:endParaRPr lang="en-US" sz="1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200" b="1" dirty="0"/>
              <a:t>Learning with other students/professions will help me become a more effective member of a health care team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Patients would ultimately benefit if health care students/professionals worked together to solve patient problems.</a:t>
            </a:r>
          </a:p>
          <a:p>
            <a:pPr lvl="0">
              <a:buFont typeface="+mj-lt"/>
              <a:buAutoNum type="arabicPeriod"/>
            </a:pPr>
            <a:r>
              <a:rPr lang="en-US" sz="1200" b="1" dirty="0"/>
              <a:t>Shared learning with other health care students will increase my ability to understand clinical problems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Learning with health care students from other disciplines before clinical practice would improve relationships during clinical practice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Communication skills should be learned with other health care students.</a:t>
            </a:r>
          </a:p>
          <a:p>
            <a:pPr lvl="0">
              <a:buFont typeface="+mj-lt"/>
              <a:buAutoNum type="arabicPeriod"/>
            </a:pPr>
            <a:r>
              <a:rPr lang="en-US" sz="1200" b="1" dirty="0"/>
              <a:t>Shared learning will help me to think positively about other professionals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For small group learning to work, students/ professionals need to trust and respect each other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Team-working skills are essential for all health care students to learn.</a:t>
            </a:r>
          </a:p>
          <a:p>
            <a:pPr lvl="0">
              <a:buFont typeface="+mj-lt"/>
              <a:buAutoNum type="arabicPeriod"/>
            </a:pPr>
            <a:r>
              <a:rPr lang="en-US" sz="1200" b="1" dirty="0"/>
              <a:t>Shared learning with other health-care students will help me to understand my own limitations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I do not want to waste my time learning with other health care students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It is NOT necessary for health care students to learn together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Clinical problem-solving skills should only be learned with students from my own discipline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/>
              <a:t>Shared learning with other health care students will help me to communicate better with patients and with other professionals.</a:t>
            </a:r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I would welcome the opportunity to work on small group projects with other health care students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>
              <a:solidFill>
                <a:srgbClr val="008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Shared learning with other health-care students will help to clarify the nature of patient problems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>
              <a:solidFill>
                <a:srgbClr val="008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/>
              <a:t>Shared learning before clinical practice would help me become a better team worker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The function of pharmacists is mainly to dispense medication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>
              <a:solidFill>
                <a:srgbClr val="008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The function of dentists is mainly to restore teeth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>
              <a:solidFill>
                <a:srgbClr val="008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I am not sure how dentists and pharmacists can collaborate in patient care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>
              <a:solidFill>
                <a:srgbClr val="008000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200" b="1" dirty="0"/>
              <a:t>I have to acquire much more knowledge and skills than other health care students</a:t>
            </a:r>
            <a:r>
              <a:rPr lang="en-US" sz="1200" b="1" dirty="0" smtClean="0"/>
              <a:t>.</a:t>
            </a:r>
            <a:r>
              <a:rPr lang="en-US" sz="1200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r>
              <a:rPr lang="en-US" sz="1200" b="1" dirty="0">
                <a:solidFill>
                  <a:srgbClr val="008000"/>
                </a:solidFill>
              </a:rPr>
              <a:t>I am comfortable consulting with a dentist or pharmacist regarding patients' oral, pharmaceutical and general health concerns</a:t>
            </a:r>
            <a:r>
              <a:rPr lang="en-US" sz="1200" b="1" dirty="0" smtClean="0">
                <a:solidFill>
                  <a:srgbClr val="008000"/>
                </a:solidFill>
              </a:rPr>
              <a:t>.</a:t>
            </a:r>
            <a:r>
              <a:rPr lang="en-US" sz="1200" b="1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sz="12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200" b="1" dirty="0"/>
              <a:t/>
            </a:r>
            <a:br>
              <a:rPr lang="en-US" sz="1200" b="1" dirty="0"/>
            </a:b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896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5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1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5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740</Words>
  <Application>Microsoft Macintosh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The 2nd Annual LLUSD-LLUSP   Interprofessional Clinical Case Discussion Session on May 15, 2017 </vt:lpstr>
      <vt:lpstr>Activities and Goals</vt:lpstr>
      <vt:lpstr>Class Information</vt:lpstr>
      <vt:lpstr>Session Information</vt:lpstr>
      <vt:lpstr>Survey and Evaluation</vt:lpstr>
      <vt:lpstr>Survey Questions (Modified Version of RIPLS)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</vt:lpstr>
      <vt:lpstr>PowerPoint Presentation</vt:lpstr>
      <vt:lpstr>PowerPoint Presentation</vt:lpstr>
      <vt:lpstr>PowerPoint Presentation</vt:lpstr>
      <vt:lpstr>PowerPoint Presentation</vt:lpstr>
    </vt:vector>
  </TitlesOfParts>
  <Company>Loma Linda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2nd Annual SD-SP IPE Clinical Case Session</dc:title>
  <dc:creator>Alireza Hayatshahi</dc:creator>
  <cp:lastModifiedBy>Microsoft Office User</cp:lastModifiedBy>
  <cp:revision>25</cp:revision>
  <dcterms:created xsi:type="dcterms:W3CDTF">2017-05-27T23:35:10Z</dcterms:created>
  <dcterms:modified xsi:type="dcterms:W3CDTF">2018-01-30T21:38:14Z</dcterms:modified>
</cp:coreProperties>
</file>