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5" r:id="rId7"/>
    <p:sldId id="263" r:id="rId8"/>
    <p:sldId id="264" r:id="rId9"/>
    <p:sldId id="261" r:id="rId10"/>
    <p:sldId id="281" r:id="rId11"/>
    <p:sldId id="267" r:id="rId12"/>
    <p:sldId id="279" r:id="rId13"/>
    <p:sldId id="273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B9F42-030B-47DC-8AF4-C17C87D8D9D5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C8F5B-8E5F-43D2-9864-6D969D5D2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19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07E0F-C3F3-4C73-85DE-5B053F91A6A9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9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07E0F-C3F3-4C73-85DE-5B053F91A6A9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8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07E0F-C3F3-4C73-85DE-5B053F91A6A9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5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3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2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79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202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6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79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67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299" y="274639"/>
            <a:ext cx="1097340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298" y="1600200"/>
            <a:ext cx="5462512" cy="4526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191" y="1600200"/>
            <a:ext cx="5462512" cy="4526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8855" y="6245369"/>
            <a:ext cx="2846295" cy="476251"/>
          </a:xfrm>
          <a:prstGeom prst="rect">
            <a:avLst/>
          </a:prstGeom>
        </p:spPr>
        <p:txBody>
          <a:bodyPr lIns="102407" tIns="51203" rIns="102407" bIns="5120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4855" y="6245369"/>
            <a:ext cx="3862295" cy="476251"/>
          </a:xfrm>
          <a:prstGeom prst="rect">
            <a:avLst/>
          </a:prstGeom>
        </p:spPr>
        <p:txBody>
          <a:bodyPr lIns="102407" tIns="51203" rIns="102407" bIns="5120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6855" y="6245369"/>
            <a:ext cx="2846295" cy="476251"/>
          </a:xfrm>
          <a:prstGeom prst="rect">
            <a:avLst/>
          </a:prstGeom>
        </p:spPr>
        <p:txBody>
          <a:bodyPr lIns="102407" tIns="51203" rIns="102407" bIns="51203"/>
          <a:lstStyle>
            <a:lvl1pPr>
              <a:defRPr/>
            </a:lvl1pPr>
          </a:lstStyle>
          <a:p>
            <a:pPr>
              <a:defRPr/>
            </a:pPr>
            <a:fld id="{DC998C90-05E3-AA43-8023-15F233E1E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4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3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9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2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4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9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5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8815-82BA-4DFD-9FA5-377188B66AA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09C1EC-0A9F-49E6-8DB2-EFFFFF241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6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tBf6HzRGWQ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9bp__4Muh8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348vcErLaU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JZ9AG0zn0s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972" y="1529323"/>
            <a:ext cx="6531430" cy="1646302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Can I Get A Little </a:t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Help Here?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Using Formative Dialogues to Improve Teaching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object 42"/>
          <p:cNvSpPr/>
          <p:nvPr/>
        </p:nvSpPr>
        <p:spPr>
          <a:xfrm>
            <a:off x="11112317" y="857492"/>
            <a:ext cx="1021391" cy="23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5" name="object 43"/>
          <p:cNvSpPr/>
          <p:nvPr/>
        </p:nvSpPr>
        <p:spPr>
          <a:xfrm>
            <a:off x="11159865" y="70585"/>
            <a:ext cx="926295" cy="736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1563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21"/>
          <p:cNvSpPr txBox="1">
            <a:spLocks noChangeArrowheads="1"/>
          </p:cNvSpPr>
          <p:nvPr/>
        </p:nvSpPr>
        <p:spPr bwMode="auto">
          <a:xfrm>
            <a:off x="202952" y="3475533"/>
            <a:ext cx="3691715" cy="1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091" tIns="19045" rIns="38091" bIns="19045">
            <a:spAutoFit/>
          </a:bodyPr>
          <a:lstStyle>
            <a:lvl1pPr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78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6" name="Text Box 22"/>
          <p:cNvSpPr txBox="1">
            <a:spLocks noChangeArrowheads="1"/>
          </p:cNvSpPr>
          <p:nvPr/>
        </p:nvSpPr>
        <p:spPr bwMode="auto">
          <a:xfrm>
            <a:off x="169333" y="3444152"/>
            <a:ext cx="3827432" cy="15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091" tIns="19045" rIns="38091" bIns="19045">
            <a:spAutoFit/>
          </a:bodyPr>
          <a:lstStyle>
            <a:lvl1pPr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78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object 42"/>
          <p:cNvSpPr/>
          <p:nvPr/>
        </p:nvSpPr>
        <p:spPr>
          <a:xfrm>
            <a:off x="905049" y="837950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23" name="object 43"/>
          <p:cNvSpPr/>
          <p:nvPr/>
        </p:nvSpPr>
        <p:spPr>
          <a:xfrm>
            <a:off x="952597" y="51042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24" name="object 42"/>
          <p:cNvSpPr/>
          <p:nvPr/>
        </p:nvSpPr>
        <p:spPr>
          <a:xfrm>
            <a:off x="11137962" y="888104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25" name="object 43"/>
          <p:cNvSpPr/>
          <p:nvPr/>
        </p:nvSpPr>
        <p:spPr>
          <a:xfrm>
            <a:off x="11185510" y="101197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The Process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348492" y="1417639"/>
            <a:ext cx="9232114" cy="523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091" tIns="19045" rIns="38091" bIns="19045">
            <a:spAutoFit/>
          </a:bodyPr>
          <a:lstStyle>
            <a:lvl1pPr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3224213"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3224213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 defTabSz="4572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Pre-Meeting</a:t>
            </a:r>
          </a:p>
          <a:p>
            <a:pPr lvl="1" defTabSz="4572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endParaRPr lang="en-US" sz="3200" b="0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defTabSz="4572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Observation</a:t>
            </a:r>
          </a:p>
          <a:p>
            <a:pPr lvl="1" defTabSz="4572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endParaRPr lang="en-US" sz="3200" b="0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defTabSz="4572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Dialogue (Debrief)</a:t>
            </a:r>
          </a:p>
          <a:p>
            <a:pPr lvl="1" defTabSz="4572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endParaRPr lang="en-US" sz="3200" b="0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defTabSz="4572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Reflection</a:t>
            </a:r>
            <a:endParaRPr lang="en-US" sz="3200" b="0" dirty="0" smtClean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609463"/>
            <a:endParaRPr lang="en-US" sz="3200" b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609463"/>
            <a:endParaRPr lang="en-US" sz="3200" b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693" y="1901503"/>
            <a:ext cx="4321913" cy="314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1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90000">
        <p14:ripple/>
      </p:transition>
    </mc:Choice>
    <mc:Fallback xmlns="">
      <p:transition spd="slow" advClick="0" advTm="9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Observation of </a:t>
            </a:r>
            <a:r>
              <a:rPr lang="en-US" sz="5400" dirty="0">
                <a:solidFill>
                  <a:schemeClr val="tx1"/>
                </a:solidFill>
              </a:rPr>
              <a:t>T</a:t>
            </a:r>
            <a:r>
              <a:rPr lang="en-US" sz="5400" dirty="0" smtClean="0">
                <a:solidFill>
                  <a:schemeClr val="tx1"/>
                </a:solidFill>
              </a:rPr>
              <a:t>eaching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PreMeeting</a:t>
            </a:r>
            <a:r>
              <a:rPr lang="en-US" sz="3200" dirty="0" smtClean="0">
                <a:solidFill>
                  <a:schemeClr val="tx1"/>
                </a:solidFill>
              </a:rPr>
              <a:t> –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We are asked to focus on: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/>
            <a:r>
              <a:rPr lang="en-US" sz="3200" u="sng" dirty="0" smtClean="0">
                <a:solidFill>
                  <a:schemeClr val="tx1"/>
                </a:solidFill>
              </a:rPr>
              <a:t>Does she talk too fast</a:t>
            </a:r>
          </a:p>
          <a:p>
            <a:pPr lvl="1"/>
            <a:r>
              <a:rPr lang="en-US" sz="3200" u="sng" dirty="0" smtClean="0">
                <a:solidFill>
                  <a:schemeClr val="tx1"/>
                </a:solidFill>
              </a:rPr>
              <a:t>How is her use of visuals</a:t>
            </a:r>
          </a:p>
          <a:p>
            <a:pPr lvl="1"/>
            <a:r>
              <a:rPr lang="en-US" sz="3200" u="sng" dirty="0" smtClean="0">
                <a:solidFill>
                  <a:schemeClr val="tx1"/>
                </a:solidFill>
              </a:rPr>
              <a:t>Does she have distracting mannerisms</a:t>
            </a:r>
          </a:p>
          <a:p>
            <a:pPr lvl="1"/>
            <a:r>
              <a:rPr lang="en-US" sz="3200" u="sng" dirty="0" smtClean="0">
                <a:solidFill>
                  <a:schemeClr val="tx1"/>
                </a:solidFill>
              </a:rPr>
              <a:t>How are her questioning techniques</a:t>
            </a:r>
          </a:p>
          <a:p>
            <a:pPr lvl="1"/>
            <a:r>
              <a:rPr lang="en-US" sz="3200" u="sng" dirty="0" smtClean="0">
                <a:solidFill>
                  <a:schemeClr val="tx1"/>
                </a:solidFill>
              </a:rPr>
              <a:t>Are students engaged</a:t>
            </a:r>
          </a:p>
          <a:p>
            <a:endParaRPr lang="en-US" dirty="0"/>
          </a:p>
        </p:txBody>
      </p:sp>
      <p:sp>
        <p:nvSpPr>
          <p:cNvPr id="4" name="object 42"/>
          <p:cNvSpPr/>
          <p:nvPr/>
        </p:nvSpPr>
        <p:spPr>
          <a:xfrm>
            <a:off x="11112318" y="852809"/>
            <a:ext cx="1021391" cy="23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5" name="object 43"/>
          <p:cNvSpPr/>
          <p:nvPr/>
        </p:nvSpPr>
        <p:spPr>
          <a:xfrm>
            <a:off x="11159866" y="65902"/>
            <a:ext cx="926295" cy="736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34011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Observation of Teaching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etBf6HzRGW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641" y="1502229"/>
            <a:ext cx="8824685" cy="4963885"/>
          </a:xfrm>
          <a:prstGeom prst="rect">
            <a:avLst/>
          </a:prstGeom>
        </p:spPr>
      </p:pic>
      <p:sp>
        <p:nvSpPr>
          <p:cNvPr id="5" name="object 42"/>
          <p:cNvSpPr/>
          <p:nvPr/>
        </p:nvSpPr>
        <p:spPr>
          <a:xfrm>
            <a:off x="11112317" y="849254"/>
            <a:ext cx="1021391" cy="2363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159865" y="62347"/>
            <a:ext cx="926295" cy="7367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12346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703" y="680551"/>
            <a:ext cx="8186737" cy="519468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A </a:t>
            </a:r>
            <a:r>
              <a:rPr lang="en-US" sz="6000" dirty="0" smtClean="0">
                <a:solidFill>
                  <a:schemeClr val="tx1"/>
                </a:solidFill>
              </a:rPr>
              <a:t>few days after the teaching </a:t>
            </a:r>
            <a:r>
              <a:rPr lang="en-US" sz="6000" dirty="0">
                <a:solidFill>
                  <a:schemeClr val="tx1"/>
                </a:solidFill>
              </a:rPr>
              <a:t>session, </a:t>
            </a:r>
            <a:r>
              <a:rPr lang="en-US" sz="6000" dirty="0" smtClean="0">
                <a:solidFill>
                  <a:schemeClr val="tx1"/>
                </a:solidFill>
              </a:rPr>
              <a:t>you both meet for </a:t>
            </a:r>
            <a:r>
              <a:rPr lang="en-US" sz="6000" dirty="0">
                <a:solidFill>
                  <a:schemeClr val="tx1"/>
                </a:solidFill>
              </a:rPr>
              <a:t>the </a:t>
            </a:r>
            <a:r>
              <a:rPr lang="en-US" sz="6000" dirty="0" smtClean="0">
                <a:solidFill>
                  <a:schemeClr val="tx1"/>
                </a:solidFill>
              </a:rPr>
              <a:t>teaching session </a:t>
            </a:r>
            <a:r>
              <a:rPr lang="en-US" sz="6000" dirty="0">
                <a:solidFill>
                  <a:schemeClr val="tx1"/>
                </a:solidFill>
              </a:rPr>
              <a:t>debrief</a:t>
            </a:r>
          </a:p>
        </p:txBody>
      </p:sp>
      <p:sp>
        <p:nvSpPr>
          <p:cNvPr id="3" name="object 42"/>
          <p:cNvSpPr/>
          <p:nvPr/>
        </p:nvSpPr>
        <p:spPr>
          <a:xfrm>
            <a:off x="11112317" y="816669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4" name="object 43"/>
          <p:cNvSpPr/>
          <p:nvPr/>
        </p:nvSpPr>
        <p:spPr>
          <a:xfrm>
            <a:off x="11159865" y="29762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37956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Partner Up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&lt;strong&gt;dialogue&lt;/strong&gt;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237" y="2563812"/>
            <a:ext cx="3038475" cy="3038475"/>
          </a:xfrm>
        </p:spPr>
      </p:pic>
      <p:sp>
        <p:nvSpPr>
          <p:cNvPr id="4" name="object 42"/>
          <p:cNvSpPr/>
          <p:nvPr/>
        </p:nvSpPr>
        <p:spPr>
          <a:xfrm>
            <a:off x="11112318" y="849254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159866" y="62347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9261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Shortest hair – teacher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Longest hair - colleague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royecto MAICS: Material Audiovisual para la Interpretación de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889" y="3818517"/>
            <a:ext cx="2793651" cy="2031746"/>
          </a:xfrm>
        </p:spPr>
      </p:pic>
      <p:sp>
        <p:nvSpPr>
          <p:cNvPr id="5" name="object 42"/>
          <p:cNvSpPr/>
          <p:nvPr/>
        </p:nvSpPr>
        <p:spPr>
          <a:xfrm>
            <a:off x="11170609" y="893999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218157" y="107092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41369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894" y="570411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How did it go?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2"/>
          <p:cNvSpPr/>
          <p:nvPr/>
        </p:nvSpPr>
        <p:spPr>
          <a:xfrm>
            <a:off x="11170609" y="849254"/>
            <a:ext cx="1021391" cy="23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5" name="object 43"/>
          <p:cNvSpPr/>
          <p:nvPr/>
        </p:nvSpPr>
        <p:spPr>
          <a:xfrm>
            <a:off x="11218157" y="62347"/>
            <a:ext cx="926295" cy="736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39679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88742"/>
            <a:ext cx="8596668" cy="1826581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Challenge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42"/>
          <p:cNvSpPr/>
          <p:nvPr/>
        </p:nvSpPr>
        <p:spPr>
          <a:xfrm>
            <a:off x="11170609" y="807272"/>
            <a:ext cx="1021391" cy="23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5" name="object 43"/>
          <p:cNvSpPr/>
          <p:nvPr/>
        </p:nvSpPr>
        <p:spPr>
          <a:xfrm>
            <a:off x="11218157" y="20365"/>
            <a:ext cx="926295" cy="736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27728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79" y="292768"/>
            <a:ext cx="9597634" cy="268705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Is Feedback Important?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09bp__4Muh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5981" y="1636295"/>
            <a:ext cx="8598568" cy="4836694"/>
          </a:xfrm>
          <a:prstGeom prst="rect">
            <a:avLst/>
          </a:prstGeom>
        </p:spPr>
      </p:pic>
      <p:sp>
        <p:nvSpPr>
          <p:cNvPr id="5" name="object 42"/>
          <p:cNvSpPr/>
          <p:nvPr/>
        </p:nvSpPr>
        <p:spPr>
          <a:xfrm>
            <a:off x="11170609" y="849254"/>
            <a:ext cx="1021391" cy="2363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218157" y="62347"/>
            <a:ext cx="926295" cy="7367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23691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5728"/>
            <a:ext cx="8596668" cy="13208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Course Objectives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77334" y="1659875"/>
            <a:ext cx="11514666" cy="4929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dirty="0"/>
              <a:t>Describe the difference between </a:t>
            </a:r>
            <a:endParaRPr lang="en-US" sz="3200" dirty="0" smtClean="0"/>
          </a:p>
          <a:p>
            <a:pPr lvl="0">
              <a:spcBef>
                <a:spcPts val="1000"/>
              </a:spcBef>
              <a:buClr>
                <a:srgbClr val="AD84C6"/>
              </a:buClr>
              <a:buSzPct val="80000"/>
            </a:pPr>
            <a:r>
              <a:rPr lang="en-US" sz="3200" dirty="0" smtClean="0"/>
              <a:t>	summative </a:t>
            </a:r>
            <a:r>
              <a:rPr lang="en-US" sz="3200" dirty="0"/>
              <a:t>evaluation and formative dialogues</a:t>
            </a:r>
          </a:p>
          <a:p>
            <a:pPr marL="342900" lvl="0" indent="-3429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dirty="0"/>
              <a:t>Observe a faculty member teaching and </a:t>
            </a:r>
            <a:endParaRPr lang="en-US" sz="3200" dirty="0" smtClean="0"/>
          </a:p>
          <a:p>
            <a:pPr lvl="0">
              <a:spcBef>
                <a:spcPts val="1000"/>
              </a:spcBef>
              <a:buClr>
                <a:srgbClr val="AD84C6"/>
              </a:buClr>
              <a:buSzPct val="80000"/>
            </a:pPr>
            <a:r>
              <a:rPr lang="en-US" sz="3200" dirty="0"/>
              <a:t>	</a:t>
            </a:r>
            <a:r>
              <a:rPr lang="en-US" sz="3200" dirty="0" smtClean="0"/>
              <a:t>take </a:t>
            </a:r>
            <a:r>
              <a:rPr lang="en-US" sz="3200" dirty="0"/>
              <a:t>notes for dialogue</a:t>
            </a:r>
          </a:p>
          <a:p>
            <a:pPr marL="342900" lvl="0" indent="-3429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dirty="0"/>
              <a:t>Prepare for and discuss teaching observations</a:t>
            </a:r>
          </a:p>
          <a:p>
            <a:pPr marL="342900" lvl="0" indent="-3429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dirty="0"/>
              <a:t>Describe optimum feedback experience</a:t>
            </a:r>
          </a:p>
          <a:p>
            <a:pPr marL="342900" lvl="0" indent="-342900">
              <a:spcBef>
                <a:spcPts val="1000"/>
              </a:spcBef>
              <a:buClr>
                <a:srgbClr val="AD84C6"/>
              </a:buClr>
              <a:buSzPct val="80000"/>
              <a:buFont typeface="Wingdings 3" charset="2"/>
              <a:buChar char=""/>
            </a:pPr>
            <a:r>
              <a:rPr lang="en-US" sz="3200" dirty="0"/>
              <a:t>Prepare to certify as a Colleague in the </a:t>
            </a:r>
            <a:endParaRPr lang="en-US" sz="3200" dirty="0" smtClean="0"/>
          </a:p>
          <a:p>
            <a:pPr lvl="0">
              <a:spcBef>
                <a:spcPts val="1000"/>
              </a:spcBef>
              <a:buClr>
                <a:srgbClr val="AD84C6"/>
              </a:buClr>
              <a:buSzPct val="80000"/>
            </a:pPr>
            <a:r>
              <a:rPr lang="en-US" sz="3200" dirty="0"/>
              <a:t>	</a:t>
            </a:r>
            <a:r>
              <a:rPr lang="en-US" sz="3200" dirty="0" smtClean="0"/>
              <a:t>Formative </a:t>
            </a:r>
            <a:r>
              <a:rPr lang="en-US" sz="3200" dirty="0"/>
              <a:t>Dialogues program</a:t>
            </a:r>
          </a:p>
        </p:txBody>
      </p:sp>
      <p:sp>
        <p:nvSpPr>
          <p:cNvPr id="5" name="object 42"/>
          <p:cNvSpPr/>
          <p:nvPr/>
        </p:nvSpPr>
        <p:spPr>
          <a:xfrm>
            <a:off x="11104080" y="830231"/>
            <a:ext cx="1021391" cy="23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151628" y="43324"/>
            <a:ext cx="926295" cy="736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4396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017361" cy="155098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Your Experience</a:t>
            </a:r>
            <a:r>
              <a:rPr lang="en-US" dirty="0" smtClean="0">
                <a:solidFill>
                  <a:schemeClr val="tx1"/>
                </a:solidFill>
              </a:rPr>
              <a:t>	 (Think Pair Share)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chemeClr val="tx1"/>
                </a:solidFill>
              </a:rPr>
              <a:t>What is your feedback experience?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How would you describe good feedback?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How would you describe poor feedback?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object 42"/>
          <p:cNvSpPr/>
          <p:nvPr/>
        </p:nvSpPr>
        <p:spPr>
          <a:xfrm>
            <a:off x="11136451" y="877523"/>
            <a:ext cx="1021391" cy="23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5" name="object 43"/>
          <p:cNvSpPr/>
          <p:nvPr/>
        </p:nvSpPr>
        <p:spPr>
          <a:xfrm>
            <a:off x="11183999" y="90616"/>
            <a:ext cx="926295" cy="736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15021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017361" cy="155098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Is There a Better Way?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60" y="1588167"/>
            <a:ext cx="5313682" cy="5681553"/>
          </a:xfrm>
        </p:spPr>
      </p:pic>
      <p:sp>
        <p:nvSpPr>
          <p:cNvPr id="5" name="object 42"/>
          <p:cNvSpPr/>
          <p:nvPr/>
        </p:nvSpPr>
        <p:spPr>
          <a:xfrm>
            <a:off x="11170609" y="882206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218157" y="95299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41206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12047"/>
            <a:ext cx="10178322" cy="14921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Typical summative teaching observation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u348vcErLa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4418" y="1489166"/>
            <a:ext cx="8871131" cy="4990011"/>
          </a:xfrm>
          <a:prstGeom prst="rect">
            <a:avLst/>
          </a:prstGeom>
        </p:spPr>
      </p:pic>
      <p:sp>
        <p:nvSpPr>
          <p:cNvPr id="4" name="object 42"/>
          <p:cNvSpPr/>
          <p:nvPr/>
        </p:nvSpPr>
        <p:spPr>
          <a:xfrm>
            <a:off x="11170609" y="849255"/>
            <a:ext cx="1021391" cy="2363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218157" y="62348"/>
            <a:ext cx="926295" cy="7367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32029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795" y="344905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Formative Dialogues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49632" y="1437105"/>
            <a:ext cx="1501618" cy="1320800"/>
          </a:xfrm>
        </p:spPr>
        <p:txBody>
          <a:bodyPr/>
          <a:lstStyle/>
          <a:p>
            <a:r>
              <a:rPr lang="en-US" sz="4000" i="1" u="sng" dirty="0" smtClean="0">
                <a:solidFill>
                  <a:schemeClr val="tx1"/>
                </a:solidFill>
              </a:rPr>
              <a:t>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50950" y="3149600"/>
            <a:ext cx="4800600" cy="37950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Confidential</a:t>
            </a:r>
          </a:p>
          <a:p>
            <a:r>
              <a:rPr lang="en-US" sz="3200" dirty="0">
                <a:solidFill>
                  <a:schemeClr val="tx1"/>
                </a:solidFill>
              </a:rPr>
              <a:t>Collegial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Requested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Supportive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Safe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418351" y="2149642"/>
            <a:ext cx="2649610" cy="1407696"/>
          </a:xfrm>
        </p:spPr>
        <p:txBody>
          <a:bodyPr/>
          <a:lstStyle/>
          <a:p>
            <a:r>
              <a:rPr lang="en-US" sz="4000" i="1" u="sng" dirty="0" smtClean="0">
                <a:solidFill>
                  <a:schemeClr val="tx1"/>
                </a:solidFill>
              </a:rPr>
              <a:t>Are Not</a:t>
            </a:r>
            <a:endParaRPr lang="en-US" sz="4000" i="1" u="sng" dirty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34163" y="3090481"/>
            <a:ext cx="4800600" cy="3767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Public</a:t>
            </a:r>
          </a:p>
          <a:p>
            <a:r>
              <a:rPr lang="en-US" sz="3200" dirty="0">
                <a:solidFill>
                  <a:schemeClr val="tx1"/>
                </a:solidFill>
              </a:rPr>
              <a:t>Punishment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Punitive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Forced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Summative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object 42"/>
          <p:cNvSpPr/>
          <p:nvPr/>
        </p:nvSpPr>
        <p:spPr>
          <a:xfrm>
            <a:off x="11112317" y="882205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10" name="object 43"/>
          <p:cNvSpPr/>
          <p:nvPr/>
        </p:nvSpPr>
        <p:spPr>
          <a:xfrm>
            <a:off x="11159865" y="95298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23004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F</a:t>
            </a:r>
            <a:r>
              <a:rPr lang="en-US" sz="5400" dirty="0" smtClean="0">
                <a:solidFill>
                  <a:schemeClr val="tx1"/>
                </a:solidFill>
              </a:rPr>
              <a:t>ormative </a:t>
            </a:r>
            <a:r>
              <a:rPr lang="en-US" sz="5400" dirty="0">
                <a:solidFill>
                  <a:schemeClr val="tx1"/>
                </a:solidFill>
              </a:rPr>
              <a:t>D</a:t>
            </a:r>
            <a:r>
              <a:rPr lang="en-US" sz="5400" dirty="0" smtClean="0">
                <a:solidFill>
                  <a:schemeClr val="tx1"/>
                </a:solidFill>
              </a:rPr>
              <a:t>ialogues</a:t>
            </a:r>
            <a:r>
              <a:rPr lang="en-US" sz="5400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18" y="2051310"/>
            <a:ext cx="10179050" cy="4131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Impact"/>
                <a:cs typeface="Times New Roman" charset="0"/>
              </a:rPr>
              <a:t>"the formative review of teaching is more of a partnership between colleagues where a supportive, non-judgmental conversation can occur in a collaborative and reflective environment."</a:t>
            </a:r>
          </a:p>
          <a:p>
            <a:endParaRPr lang="en-US" sz="2400" dirty="0">
              <a:solidFill>
                <a:schemeClr val="tx1"/>
              </a:solidFill>
              <a:latin typeface="Impact"/>
              <a:cs typeface="Times New Roman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Impact" charset="0"/>
                <a:cs typeface="Times New Roman" charset="0"/>
              </a:rPr>
              <a:t>"Formative Dialogues in Teaching (FD</a:t>
            </a:r>
            <a:r>
              <a:rPr lang="en-US" sz="2400" dirty="0" smtClean="0">
                <a:solidFill>
                  <a:schemeClr val="tx1"/>
                </a:solidFill>
                <a:latin typeface="Impact" charset="0"/>
                <a:cs typeface="Times New Roman" charset="0"/>
              </a:rPr>
              <a:t>)…, </a:t>
            </a:r>
            <a:r>
              <a:rPr lang="en-US" sz="2400" dirty="0">
                <a:solidFill>
                  <a:schemeClr val="tx1"/>
                </a:solidFill>
                <a:latin typeface="Impact" charset="0"/>
                <a:cs typeface="Times New Roman" charset="0"/>
              </a:rPr>
              <a:t>provides a formalized approach to peer coaching, allowing faculty members the voluntary opportunity to request to have a supportive colleague observe them in a teaching role and discuss their observations."</a:t>
            </a:r>
            <a:r>
              <a:rPr lang="en-US" sz="2400" dirty="0">
                <a:solidFill>
                  <a:schemeClr val="tx1"/>
                </a:solidFill>
                <a:latin typeface="Impact"/>
                <a:cs typeface="Times New Roman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25655" y="6118726"/>
            <a:ext cx="489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Rice, G., </a:t>
            </a:r>
            <a:r>
              <a:rPr lang="de-DE" dirty="0" smtClean="0"/>
              <a:t>J. </a:t>
            </a:r>
            <a:r>
              <a:rPr lang="de-DE" dirty="0" err="1" smtClean="0"/>
              <a:t>Chiropr</a:t>
            </a:r>
            <a:r>
              <a:rPr lang="de-DE" dirty="0" smtClean="0"/>
              <a:t> </a:t>
            </a:r>
            <a:r>
              <a:rPr lang="de-DE" dirty="0" err="1" smtClean="0"/>
              <a:t>Educ</a:t>
            </a:r>
            <a:r>
              <a:rPr lang="de-DE" dirty="0" smtClean="0"/>
              <a:t>. </a:t>
            </a:r>
            <a:r>
              <a:rPr lang="de-DE" dirty="0"/>
              <a:t>2012 Spring; 26(1): 62–67.</a:t>
            </a:r>
            <a:endParaRPr lang="en-US" dirty="0"/>
          </a:p>
        </p:txBody>
      </p:sp>
      <p:sp>
        <p:nvSpPr>
          <p:cNvPr id="5" name="object 42"/>
          <p:cNvSpPr/>
          <p:nvPr/>
        </p:nvSpPr>
        <p:spPr>
          <a:xfrm>
            <a:off x="11170609" y="898682"/>
            <a:ext cx="1021391" cy="236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218157" y="111775"/>
            <a:ext cx="926295" cy="7367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27751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017361" cy="155098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Formative Dialogue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jJZ9AG0zn0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7333" y="1682055"/>
            <a:ext cx="8474436" cy="4766871"/>
          </a:xfrm>
          <a:prstGeom prst="rect">
            <a:avLst/>
          </a:prstGeom>
        </p:spPr>
      </p:pic>
      <p:sp>
        <p:nvSpPr>
          <p:cNvPr id="4" name="object 42"/>
          <p:cNvSpPr/>
          <p:nvPr/>
        </p:nvSpPr>
        <p:spPr>
          <a:xfrm>
            <a:off x="11112317" y="906920"/>
            <a:ext cx="1021391" cy="2363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  <p:sp>
        <p:nvSpPr>
          <p:cNvPr id="6" name="object 43"/>
          <p:cNvSpPr/>
          <p:nvPr/>
        </p:nvSpPr>
        <p:spPr>
          <a:xfrm>
            <a:off x="11159865" y="120013"/>
            <a:ext cx="926295" cy="7367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586"/>
          </a:p>
        </p:txBody>
      </p:sp>
    </p:spTree>
    <p:extLst>
      <p:ext uri="{BB962C8B-B14F-4D97-AF65-F5344CB8AC3E}">
        <p14:creationId xmlns:p14="http://schemas.microsoft.com/office/powerpoint/2010/main" val="437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</TotalTime>
  <Words>236</Words>
  <Application>Microsoft Office PowerPoint</Application>
  <PresentationFormat>Widescreen</PresentationFormat>
  <Paragraphs>65</Paragraphs>
  <Slides>17</Slides>
  <Notes>4</Notes>
  <HiddenSlides>0</HiddenSlides>
  <MMClips>4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MS PGothic</vt:lpstr>
      <vt:lpstr>Arial</vt:lpstr>
      <vt:lpstr>Calibri</vt:lpstr>
      <vt:lpstr>Impact</vt:lpstr>
      <vt:lpstr>Times New Roman</vt:lpstr>
      <vt:lpstr>Trebuchet MS</vt:lpstr>
      <vt:lpstr>Wingdings 3</vt:lpstr>
      <vt:lpstr>Facet</vt:lpstr>
      <vt:lpstr>Can I Get A Little  Help Here?</vt:lpstr>
      <vt:lpstr>Is Feedback Important? </vt:lpstr>
      <vt:lpstr>Course Objectives </vt:lpstr>
      <vt:lpstr>Your Experience  (Think Pair Share)</vt:lpstr>
      <vt:lpstr>Is There a Better Way?</vt:lpstr>
      <vt:lpstr>Typical summative teaching observation</vt:lpstr>
      <vt:lpstr>Formative Dialogues</vt:lpstr>
      <vt:lpstr>Formative Dialogues...</vt:lpstr>
      <vt:lpstr>Formative Dialogue</vt:lpstr>
      <vt:lpstr>The Process</vt:lpstr>
      <vt:lpstr>Observation of Teaching</vt:lpstr>
      <vt:lpstr>Observation of Teaching</vt:lpstr>
      <vt:lpstr>A few days after the teaching session, you both meet for the teaching session debrief</vt:lpstr>
      <vt:lpstr>Partner Up</vt:lpstr>
      <vt:lpstr>Shortest hair – teacher  Longest hair - colleague </vt:lpstr>
      <vt:lpstr>How did it go?</vt:lpstr>
      <vt:lpstr>Challenge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Get A Little  Help Here?</dc:title>
  <dc:creator>Brian Sharp</dc:creator>
  <cp:lastModifiedBy>Sharp, Brian (LLU)</cp:lastModifiedBy>
  <cp:revision>18</cp:revision>
  <dcterms:created xsi:type="dcterms:W3CDTF">2018-01-31T02:18:13Z</dcterms:created>
  <dcterms:modified xsi:type="dcterms:W3CDTF">2018-02-01T20:33:14Z</dcterms:modified>
</cp:coreProperties>
</file>